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697" r:id="rId2"/>
    <p:sldId id="538" r:id="rId3"/>
    <p:sldId id="552" r:id="rId4"/>
    <p:sldId id="539" r:id="rId5"/>
    <p:sldId id="712" r:id="rId6"/>
    <p:sldId id="1088" r:id="rId7"/>
    <p:sldId id="713" r:id="rId8"/>
    <p:sldId id="543" r:id="rId9"/>
    <p:sldId id="544" r:id="rId10"/>
    <p:sldId id="541" r:id="rId11"/>
    <p:sldId id="1074" r:id="rId12"/>
    <p:sldId id="1078" r:id="rId13"/>
    <p:sldId id="1079" r:id="rId14"/>
    <p:sldId id="1080" r:id="rId15"/>
    <p:sldId id="554" r:id="rId16"/>
    <p:sldId id="720" r:id="rId17"/>
    <p:sldId id="699" r:id="rId18"/>
    <p:sldId id="583" r:id="rId19"/>
    <p:sldId id="737" r:id="rId20"/>
    <p:sldId id="702" r:id="rId21"/>
    <p:sldId id="673" r:id="rId22"/>
    <p:sldId id="717" r:id="rId23"/>
    <p:sldId id="722" r:id="rId24"/>
    <p:sldId id="678" r:id="rId25"/>
    <p:sldId id="599" r:id="rId26"/>
    <p:sldId id="602" r:id="rId27"/>
    <p:sldId id="587" r:id="rId28"/>
    <p:sldId id="1085" r:id="rId29"/>
    <p:sldId id="1086" r:id="rId30"/>
    <p:sldId id="683" r:id="rId31"/>
    <p:sldId id="643" r:id="rId32"/>
    <p:sldId id="1081" r:id="rId33"/>
    <p:sldId id="594" r:id="rId34"/>
    <p:sldId id="1084" r:id="rId35"/>
    <p:sldId id="1082" r:id="rId36"/>
    <p:sldId id="708" r:id="rId37"/>
    <p:sldId id="716" r:id="rId38"/>
    <p:sldId id="1089" r:id="rId39"/>
    <p:sldId id="1083" r:id="rId40"/>
    <p:sldId id="1090" r:id="rId41"/>
    <p:sldId id="687" r:id="rId42"/>
    <p:sldId id="613" r:id="rId43"/>
    <p:sldId id="1076" r:id="rId44"/>
    <p:sldId id="1087"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sh, Lisa" initials="NL" lastIdx="1" clrIdx="0"/>
  <p:cmAuthor id="1" name="Bland, Kira" initials="BK" lastIdx="1" clrIdx="1"/>
  <p:cmAuthor id="2" name="Black, Jenny" initials="BJ"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E7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20" autoAdjust="0"/>
    <p:restoredTop sz="46403" autoAdjust="0"/>
  </p:normalViewPr>
  <p:slideViewPr>
    <p:cSldViewPr>
      <p:cViewPr varScale="1">
        <p:scale>
          <a:sx n="52" d="100"/>
          <a:sy n="52" d="100"/>
        </p:scale>
        <p:origin x="359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040"/>
    </p:cViewPr>
  </p:sorterViewPr>
  <p:notesViewPr>
    <p:cSldViewPr>
      <p:cViewPr varScale="1">
        <p:scale>
          <a:sx n="85" d="100"/>
          <a:sy n="85" d="100"/>
        </p:scale>
        <p:origin x="-378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endParaRPr lang="en-US"/>
          </a:p>
        </p:txBody>
      </p:sp>
      <p:sp>
        <p:nvSpPr>
          <p:cNvPr id="4" name="Footer Placeholder 3"/>
          <p:cNvSpPr>
            <a:spLocks noGrp="1"/>
          </p:cNvSpPr>
          <p:nvPr>
            <p:ph type="ftr" sz="quarter" idx="2"/>
          </p:nvPr>
        </p:nvSpPr>
        <p:spPr>
          <a:xfrm>
            <a:off x="0" y="8829973"/>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3"/>
            <a:ext cx="3037840" cy="466433"/>
          </a:xfrm>
          <a:prstGeom prst="rect">
            <a:avLst/>
          </a:prstGeom>
        </p:spPr>
        <p:txBody>
          <a:bodyPr vert="horz" lIns="93177" tIns="46589" rIns="93177" bIns="46589" rtlCol="0" anchor="b"/>
          <a:lstStyle>
            <a:lvl1pPr algn="r">
              <a:defRPr sz="1200"/>
            </a:lvl1pPr>
          </a:lstStyle>
          <a:p>
            <a:fld id="{0F73E3AE-3E6E-46AA-AF65-ADD825CC5085}" type="slidenum">
              <a:rPr lang="en-US" smtClean="0"/>
              <a:t>‹#›</a:t>
            </a:fld>
            <a:endParaRPr lang="en-US"/>
          </a:p>
        </p:txBody>
      </p:sp>
    </p:spTree>
    <p:extLst>
      <p:ext uri="{BB962C8B-B14F-4D97-AF65-F5344CB8AC3E}">
        <p14:creationId xmlns:p14="http://schemas.microsoft.com/office/powerpoint/2010/main" val="2872183437"/>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3675EB-FFF5-4648-B14D-508B4C423457}" type="slidenum">
              <a:rPr lang="en-US" smtClean="0"/>
              <a:t>‹#›</a:t>
            </a:fld>
            <a:endParaRPr lang="en-US"/>
          </a:p>
        </p:txBody>
      </p:sp>
    </p:spTree>
    <p:extLst>
      <p:ext uri="{BB962C8B-B14F-4D97-AF65-F5344CB8AC3E}">
        <p14:creationId xmlns:p14="http://schemas.microsoft.com/office/powerpoint/2010/main" val="148985448"/>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418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4549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1905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5293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0017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2293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0166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7788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1804533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4877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722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542971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539830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159273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9784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0438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742376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866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3882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72125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720C6-0A35-1971-3EFB-EDAB9593B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22083-3236-5EF0-23FC-FEE965BE6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3D03CB-AB1E-5A05-C012-42A203466660}"/>
              </a:ext>
            </a:extLst>
          </p:cNvPr>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94FCA33C-FB75-33C2-982C-0EE2BEA56F21}"/>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78713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83332-516B-7366-0529-AC39019AA0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89B779-272D-E1BA-B866-8523B2D920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741FB-9217-2751-DF54-913D4E4B7D0E}"/>
              </a:ext>
            </a:extLst>
          </p:cNvPr>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E51F17B3-C944-C87B-4187-465F63FAF3A2}"/>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412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420405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87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2759794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3357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5555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89740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0256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7915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D43E4-154E-21DD-31D4-28B702C8B5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8FDB3F-1B03-0077-E74D-FDF301BA05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988183-55A1-8618-30EC-5004FBDA5601}"/>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67253716-FAB2-4D70-7B16-FBE217DDA990}"/>
              </a:ext>
            </a:extLst>
          </p:cNvPr>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69831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12966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9F2AF-82F4-11E5-80EA-ED03A8FD20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EC3899-35CF-80A4-B8A7-F7FB50431B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063AEB-2DF7-D4ED-5D2D-52BC4850601D}"/>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0E9F070B-8CCD-A30E-E532-0AC8648E982B}"/>
              </a:ext>
            </a:extLst>
          </p:cNvPr>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4352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7856920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68219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780430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21734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8553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1818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10D01-DD23-14F8-9B78-0B42DF79CE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C9BAB7-9F41-5483-99D7-A1B23DBDF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30FBE4-B6BA-45C8-811A-1B517B48B75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a:extLst>
              <a:ext uri="{FF2B5EF4-FFF2-40B4-BE49-F238E27FC236}">
                <a16:creationId xmlns:a16="http://schemas.microsoft.com/office/drawing/2014/main" id="{E53AC302-C31B-37CC-B375-5B4F631E881C}"/>
              </a:ext>
            </a:extLst>
          </p:cNvPr>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91867DA2-E6DB-1793-A6E3-28FFA88CA9E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7418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60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961286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777058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6933" y="-49478"/>
            <a:ext cx="9160933" cy="1648535"/>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cxnSp>
        <p:nvCxnSpPr>
          <p:cNvPr id="9" name="Straight Connector 8"/>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3600" y="314292"/>
            <a:ext cx="2971800" cy="971617"/>
          </a:xfrm>
          <a:prstGeom prst="rect">
            <a:avLst/>
          </a:prstGeom>
        </p:spPr>
      </p:pic>
      <p:sp>
        <p:nvSpPr>
          <p:cNvPr id="12" name="Oval 11"/>
          <p:cNvSpPr/>
          <p:nvPr userDrawn="1"/>
        </p:nvSpPr>
        <p:spPr>
          <a:xfrm>
            <a:off x="152400" y="152403"/>
            <a:ext cx="1295397" cy="12953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intranet.fldoe.org/Communications/images/fdoelogogcol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00" y="148561"/>
            <a:ext cx="4495800" cy="130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17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9305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54029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6933" y="-49478"/>
            <a:ext cx="9160933" cy="1648535"/>
          </a:xfrm>
          <a:prstGeom prst="rect">
            <a:avLst/>
          </a:prstGeom>
        </p:spPr>
      </p:pic>
      <p:sp>
        <p:nvSpPr>
          <p:cNvPr id="2" name="Title 1"/>
          <p:cNvSpPr>
            <a:spLocks noGrp="1"/>
          </p:cNvSpPr>
          <p:nvPr>
            <p:ph type="title"/>
          </p:nvPr>
        </p:nvSpPr>
        <p:spPr>
          <a:xfrm>
            <a:off x="228600" y="251619"/>
            <a:ext cx="6781800" cy="1096962"/>
          </a:xfrm>
        </p:spPr>
        <p:txBody>
          <a:bodyPr/>
          <a:lstStyle>
            <a:lvl1pPr algn="l">
              <a:defRPr b="1"/>
            </a:lvl1pPr>
          </a:lstStyle>
          <a:p>
            <a:r>
              <a:rPr lang="en-US" dirty="0"/>
              <a:t>Click to edit Master title style</a:t>
            </a:r>
          </a:p>
        </p:txBody>
      </p:sp>
      <p:sp>
        <p:nvSpPr>
          <p:cNvPr id="3" name="Content Placeholder 2"/>
          <p:cNvSpPr>
            <a:spLocks noGrp="1"/>
          </p:cNvSpPr>
          <p:nvPr>
            <p:ph idx="1"/>
          </p:nvPr>
        </p:nvSpPr>
        <p:spPr>
          <a:xfrm>
            <a:off x="228600" y="1752601"/>
            <a:ext cx="8737092" cy="4343399"/>
          </a:xfrm>
        </p:spPr>
        <p:txBody>
          <a:bodyPr>
            <a:noAutofit/>
          </a:bodyPr>
          <a:lstStyle>
            <a:lvl1pPr>
              <a:lnSpc>
                <a:spcPct val="80000"/>
              </a:lnSpc>
              <a:spcBef>
                <a:spcPts val="600"/>
              </a:spcBef>
              <a:spcAft>
                <a:spcPts val="600"/>
              </a:spcAft>
              <a:defRPr/>
            </a:lvl1pPr>
            <a:lvl2pPr>
              <a:lnSpc>
                <a:spcPct val="80000"/>
              </a:lnSpc>
              <a:spcBef>
                <a:spcPts val="600"/>
              </a:spcBef>
              <a:spcAft>
                <a:spcPts val="600"/>
              </a:spcAft>
              <a:defRPr/>
            </a:lvl2pPr>
            <a:lvl3pPr>
              <a:lnSpc>
                <a:spcPct val="80000"/>
              </a:lnSpc>
              <a:spcBef>
                <a:spcPts val="600"/>
              </a:spcBef>
              <a:spcAft>
                <a:spcPts val="600"/>
              </a:spcAft>
              <a:defRPr/>
            </a:lvl3pPr>
            <a:lvl4pPr>
              <a:lnSpc>
                <a:spcPct val="80000"/>
              </a:lnSpc>
              <a:spcBef>
                <a:spcPts val="600"/>
              </a:spcBef>
              <a:spcAft>
                <a:spcPts val="600"/>
              </a:spcAft>
              <a:defRPr/>
            </a:lvl4pPr>
            <a:lvl5pPr>
              <a:lnSpc>
                <a:spcPct val="80000"/>
              </a:lnSpc>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3124200" y="6324600"/>
            <a:ext cx="2895600" cy="365125"/>
          </a:xfrm>
        </p:spPr>
        <p:txBody>
          <a:bodyPr/>
          <a:lstStyle>
            <a:lvl1pPr algn="ctr">
              <a:defRPr/>
            </a:lvl1pPr>
          </a:lstStyle>
          <a:p>
            <a:fld id="{60F88D64-766A-45C3-93FE-3E1D3068B07A}" type="slidenum">
              <a:rPr lang="en-US" smtClean="0"/>
              <a:t>‹#›</a:t>
            </a:fld>
            <a:endParaRPr lang="en-US" dirty="0"/>
          </a:p>
        </p:txBody>
      </p:sp>
      <p:pic>
        <p:nvPicPr>
          <p:cNvPr id="8" name="Picture 2" descr="http://intranet.fldoe.org/Communications/images/fdoelogocolor.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39" r="-1"/>
          <a:stretch/>
        </p:blipFill>
        <p:spPr bwMode="auto">
          <a:xfrm>
            <a:off x="76200" y="6172200"/>
            <a:ext cx="2209800" cy="6404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9792" y="6249543"/>
            <a:ext cx="1485900" cy="485809"/>
          </a:xfrm>
          <a:prstGeom prst="rect">
            <a:avLst/>
          </a:prstGeom>
        </p:spPr>
      </p:pic>
    </p:spTree>
    <p:extLst>
      <p:ext uri="{BB962C8B-B14F-4D97-AF65-F5344CB8AC3E}">
        <p14:creationId xmlns:p14="http://schemas.microsoft.com/office/powerpoint/2010/main" val="224288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15359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53154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05327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81860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30703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96323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89531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51526-07C4-4BC6-8B1A-7208761F523C}" type="slidenum">
              <a:rPr lang="en-US" smtClean="0"/>
              <a:t>‹#›</a:t>
            </a:fld>
            <a:endParaRPr lang="en-US"/>
          </a:p>
        </p:txBody>
      </p:sp>
    </p:spTree>
    <p:extLst>
      <p:ext uri="{BB962C8B-B14F-4D97-AF65-F5344CB8AC3E}">
        <p14:creationId xmlns:p14="http://schemas.microsoft.com/office/powerpoint/2010/main" val="188401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3962400"/>
          </a:xfrm>
        </p:spPr>
        <p:txBody>
          <a:bodyPr>
            <a:normAutofit/>
          </a:bodyPr>
          <a:lstStyle/>
          <a:p>
            <a:r>
              <a:rPr lang="en-US" b="1" dirty="0"/>
              <a:t>2025</a:t>
            </a:r>
            <a:br>
              <a:rPr lang="en-US" b="1" dirty="0"/>
            </a:br>
            <a:r>
              <a:rPr lang="en-US" b="1" dirty="0"/>
              <a:t>PM1/PM2 &amp; Fall/Winter</a:t>
            </a:r>
            <a:br>
              <a:rPr lang="en-US" b="1" dirty="0"/>
            </a:br>
            <a:r>
              <a:rPr lang="en-US" b="1" dirty="0"/>
              <a:t>Statewide Assessments</a:t>
            </a:r>
            <a:br>
              <a:rPr lang="en-US" b="1" dirty="0"/>
            </a:br>
            <a:r>
              <a:rPr lang="en-US" b="1" dirty="0"/>
              <a:t>Training Materials</a:t>
            </a:r>
            <a:br>
              <a:rPr lang="en-US" b="1" dirty="0"/>
            </a:br>
            <a:r>
              <a:rPr lang="en-US" b="1" dirty="0"/>
              <a:t>Middle &amp; High</a:t>
            </a:r>
            <a:endParaRPr lang="en-US" dirty="0"/>
          </a:p>
        </p:txBody>
      </p:sp>
    </p:spTree>
    <p:extLst>
      <p:ext uri="{BB962C8B-B14F-4D97-AF65-F5344CB8AC3E}">
        <p14:creationId xmlns:p14="http://schemas.microsoft.com/office/powerpoint/2010/main" val="2972285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51619"/>
            <a:ext cx="6858000" cy="1096962"/>
          </a:xfrm>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r>
              <a:rPr lang="en-US" sz="2400" dirty="0"/>
              <a:t>Under no circumstances are students permitted to assist in preparing secure materials before testing or in organizing and returning materials after testing.</a:t>
            </a:r>
          </a:p>
          <a:p>
            <a:r>
              <a:rPr lang="en-US" sz="2400" b="1" dirty="0"/>
              <a:t>Test administrators </a:t>
            </a:r>
            <a:r>
              <a:rPr lang="en-US" sz="2400" dirty="0"/>
              <a:t>and</a:t>
            </a:r>
            <a:r>
              <a:rPr lang="en-US" sz="2400" b="1" dirty="0"/>
              <a:t> Proctors </a:t>
            </a:r>
            <a:r>
              <a:rPr lang="en-US" sz="2400" dirty="0"/>
              <a:t>must NOT administer tests to their family members. Students related to their assigned test administrator should be reassigned to an alternate test administrator. In addition, a student’s parent/guardian should not be present in that student’s testing room. </a:t>
            </a:r>
          </a:p>
          <a:p>
            <a:r>
              <a:rPr lang="en-US" sz="2400" dirty="0"/>
              <a:t>Any monitoring software that would allow test content on student workstations to be viewed on another device during testing must be turned off.</a:t>
            </a:r>
          </a:p>
          <a:p>
            <a:pPr marL="0" indent="0">
              <a:lnSpc>
                <a:spcPct val="80000"/>
              </a:lnSpc>
              <a:spcBef>
                <a:spcPts val="600"/>
              </a:spcBef>
              <a:spcAft>
                <a:spcPts val="600"/>
              </a:spcAft>
              <a:buNone/>
            </a:pPr>
            <a:endParaRPr lang="en-US" sz="24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8579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Paper-Based Testing </a:t>
            </a:r>
            <a:br>
              <a:rPr lang="en-US" sz="4000" dirty="0"/>
            </a:br>
            <a:r>
              <a:rPr lang="en-US" sz="4000" dirty="0"/>
              <a:t>Policies and Procedures</a:t>
            </a:r>
          </a:p>
        </p:txBody>
      </p:sp>
      <p:sp>
        <p:nvSpPr>
          <p:cNvPr id="3" name="Content Placeholder 2"/>
          <p:cNvSpPr>
            <a:spLocks noGrp="1"/>
          </p:cNvSpPr>
          <p:nvPr>
            <p:ph idx="1"/>
          </p:nvPr>
        </p:nvSpPr>
        <p:spPr>
          <a:xfrm>
            <a:off x="228600" y="1752600"/>
            <a:ext cx="8737092" cy="4572000"/>
          </a:xfrm>
        </p:spPr>
        <p:txBody>
          <a:bodyPr/>
          <a:lstStyle/>
          <a:p>
            <a:pPr marL="0" indent="0">
              <a:buNone/>
              <a:defRPr/>
            </a:pPr>
            <a:r>
              <a:rPr lang="en-US" sz="2800" b="1" dirty="0"/>
              <a:t>Response Entry Interface (REI)</a:t>
            </a:r>
          </a:p>
          <a:p>
            <a:pPr marL="457200" indent="-457200">
              <a:spcAft>
                <a:spcPts val="1200"/>
              </a:spcAft>
              <a:defRPr/>
            </a:pPr>
            <a:r>
              <a:rPr lang="en-US" sz="2400" dirty="0"/>
              <a:t>All regular print, large print, and one-item-per-page statewide assessments must be transcribed by school staff into the REI </a:t>
            </a:r>
            <a:r>
              <a:rPr lang="en-US" sz="2400" b="1" dirty="0"/>
              <a:t>(must have School Data Entry (SDE) role in TIDE).</a:t>
            </a:r>
          </a:p>
          <a:p>
            <a:pPr marL="457200" indent="-457200">
              <a:spcAft>
                <a:spcPts val="1200"/>
              </a:spcAft>
              <a:defRPr/>
            </a:pPr>
            <a:r>
              <a:rPr lang="en-US" sz="2400" dirty="0"/>
              <a:t>Each test should be transcribed by one staff member, and another staff member should confirm the transcription prior to the test being submitted. </a:t>
            </a:r>
          </a:p>
          <a:p>
            <a:pPr marL="457200" indent="-457200">
              <a:spcAft>
                <a:spcPts val="1200"/>
              </a:spcAft>
              <a:defRPr/>
            </a:pPr>
            <a:r>
              <a:rPr lang="en-US" sz="2400" dirty="0"/>
              <a:t>Responses should be entered into the REI within one week of the student completing the paper-based assessment. </a:t>
            </a:r>
            <a:r>
              <a:rPr lang="en-US" sz="2400" b="1" dirty="0"/>
              <a:t> </a:t>
            </a:r>
          </a:p>
          <a:p>
            <a:pPr marL="457200" indent="-457200">
              <a:spcAft>
                <a:spcPts val="1200"/>
              </a:spcAft>
              <a:defRPr/>
            </a:pPr>
            <a:r>
              <a:rPr lang="en-US" sz="2400" dirty="0"/>
              <a:t>More information about the REI can be found in the </a:t>
            </a:r>
            <a:r>
              <a:rPr lang="en-US" sz="2400" b="1" i="1" dirty="0"/>
              <a:t>REI User Guide </a:t>
            </a:r>
            <a:r>
              <a:rPr lang="en-US" sz="2400" dirty="0"/>
              <a:t>on the FSA Portal.</a:t>
            </a:r>
          </a:p>
          <a:p>
            <a:endParaRPr lang="en-US" sz="23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59318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385763" indent="-385763">
              <a:buFont typeface="+mj-lt"/>
              <a:buAutoNum type="arabicPeriod"/>
            </a:pPr>
            <a:r>
              <a:rPr lang="en-US" sz="2400" b="1" dirty="0"/>
              <a:t>A student has an electronic device during testing. </a:t>
            </a:r>
            <a:r>
              <a:rPr lang="en-US" sz="2400" dirty="0"/>
              <a:t>If a student is found with an electronic device that he or she is not using for testing purposes during testing or during breaks within a session, the student’s test </a:t>
            </a:r>
            <a:r>
              <a:rPr lang="en-US" sz="2400" b="1" dirty="0"/>
              <a:t>must </a:t>
            </a:r>
            <a:r>
              <a:rPr lang="en-US" sz="2400" dirty="0"/>
              <a:t>be invalidated. </a:t>
            </a:r>
            <a:endParaRPr lang="en-US" sz="2400" b="1" dirty="0"/>
          </a:p>
          <a:p>
            <a:pPr marL="385763" indent="-385763">
              <a:buFont typeface="+mj-lt"/>
              <a:buAutoNum type="arabicPeriod"/>
            </a:pPr>
            <a:r>
              <a:rPr lang="en-US" sz="2400" b="1" dirty="0"/>
              <a:t>A student is given unauthorized help during testing. </a:t>
            </a:r>
            <a:r>
              <a:rPr lang="en-US" sz="2400" dirty="0"/>
              <a:t>If a student received unauthorized assistance or has been given an unfair advantage (e.g., a test administrator has told a student to check the answer to a specific item), the student’s test must be invalidated.</a:t>
            </a:r>
          </a:p>
          <a:p>
            <a:pPr marL="385763" indent="-385763">
              <a:buFont typeface="+mj-lt"/>
              <a:buAutoNum type="arabicPeriod"/>
            </a:pPr>
            <a:r>
              <a:rPr lang="en-US" sz="2400" b="1" dirty="0"/>
              <a:t>A student is caught cheating during testing. </a:t>
            </a:r>
            <a:r>
              <a:rPr lang="en-US" sz="2400" dirty="0"/>
              <a:t>In situations involving cheating, a report must be submitted to FDOE within 10 calendar days of the incident. </a:t>
            </a:r>
          </a:p>
          <a:p>
            <a:pPr marL="385763" indent="-385763">
              <a:buFont typeface="+mj-lt"/>
              <a:buAutoNum type="arabicPeriod"/>
            </a:pPr>
            <a:endParaRPr lang="en-US" sz="2400" b="1"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1"/>
          <p:cNvSpPr>
            <a:spLocks noGrp="1"/>
          </p:cNvSpPr>
          <p:nvPr>
            <p:ph type="title"/>
          </p:nvPr>
        </p:nvSpPr>
        <p:spPr>
          <a:xfrm>
            <a:off x="304800" y="381000"/>
            <a:ext cx="5334000" cy="983659"/>
          </a:xfrm>
        </p:spPr>
        <p:txBody>
          <a:bodyPr>
            <a:noAutofit/>
          </a:bodyPr>
          <a:lstStyle/>
          <a:p>
            <a:r>
              <a:rPr lang="en-US" sz="4000" dirty="0"/>
              <a:t>Test Invalidation</a:t>
            </a:r>
            <a:br>
              <a:rPr lang="en-US" sz="4000" dirty="0"/>
            </a:br>
            <a:r>
              <a:rPr lang="en-US" sz="4000" dirty="0"/>
              <a:t>Policies and Procedures</a:t>
            </a:r>
          </a:p>
        </p:txBody>
      </p:sp>
    </p:spTree>
    <p:extLst>
      <p:ext uri="{BB962C8B-B14F-4D97-AF65-F5344CB8AC3E}">
        <p14:creationId xmlns:p14="http://schemas.microsoft.com/office/powerpoint/2010/main" val="2864571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1"/>
            <a:ext cx="8737092" cy="4724399"/>
          </a:xfrm>
        </p:spPr>
        <p:txBody>
          <a:bodyPr>
            <a:noAutofit/>
          </a:bodyPr>
          <a:lstStyle/>
          <a:p>
            <a:pPr marL="457200" indent="-457200">
              <a:buFont typeface="+mj-lt"/>
              <a:buAutoNum type="arabicPeriod" startAt="4"/>
            </a:pPr>
            <a:r>
              <a:rPr lang="en-US" sz="2400" b="1" dirty="0"/>
              <a:t>A student is given an unauthorized accommodation. </a:t>
            </a:r>
            <a:r>
              <a:rPr lang="en-US" sz="2400" dirty="0"/>
              <a:t>Testing with accommodations not indicated on a student’s IEP, 504 plan, or ELL plan may be cause for invalidation. </a:t>
            </a:r>
          </a:p>
          <a:p>
            <a:pPr marL="457200" indent="-457200">
              <a:buFont typeface="+mj-lt"/>
              <a:buAutoNum type="arabicPeriod" startAt="4"/>
            </a:pPr>
            <a:r>
              <a:rPr lang="en-US" sz="2400" b="1" dirty="0"/>
              <a:t>A student was </a:t>
            </a:r>
            <a:r>
              <a:rPr lang="en-US" sz="2400" b="1" u="sng" dirty="0"/>
              <a:t>not</a:t>
            </a:r>
            <a:r>
              <a:rPr lang="en-US" sz="2400" b="1" dirty="0"/>
              <a:t> provided an allowable accommodation. </a:t>
            </a:r>
            <a:r>
              <a:rPr lang="en-US" sz="2400" dirty="0"/>
              <a:t>The situation should be discussed with the student and parents to determine if the lack of the accommodation significantly affected the student’s performance and if the test should be scored.</a:t>
            </a:r>
          </a:p>
          <a:p>
            <a:pPr marL="457200" indent="-457200">
              <a:buFont typeface="+mj-lt"/>
              <a:buAutoNum type="arabicPeriod" startAt="4"/>
            </a:pPr>
            <a:r>
              <a:rPr lang="en-US" sz="2400" b="1" dirty="0"/>
              <a:t>A student is given an unauthorized aid. </a:t>
            </a:r>
            <a:r>
              <a:rPr lang="en-US" sz="2400" dirty="0"/>
              <a:t>For instance, if a student had access to an unauthorized visual aid, the aid in question should be considered in terms of its likely impact on the validity of results.</a:t>
            </a:r>
          </a:p>
          <a:p>
            <a:pPr marL="457200" indent="-457200">
              <a:buFont typeface="+mj-lt"/>
              <a:buAutoNum type="arabicPeriod" startAt="4"/>
            </a:pPr>
            <a:endParaRPr lang="en-US" sz="2400" dirty="0"/>
          </a:p>
          <a:p>
            <a:pPr marL="457200" indent="-457200">
              <a:buFont typeface="+mj-lt"/>
              <a:buAutoNum type="arabicPeriod" startAt="4"/>
            </a:pPr>
            <a:endParaRPr lang="en-US" sz="2400" b="1"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itle 1"/>
          <p:cNvSpPr txBox="1">
            <a:spLocks/>
          </p:cNvSpPr>
          <p:nvPr/>
        </p:nvSpPr>
        <p:spPr>
          <a:xfrm>
            <a:off x="304800" y="381000"/>
            <a:ext cx="5334000" cy="98365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j-ea"/>
                <a:cs typeface="+mj-cs"/>
              </a:rPr>
              <a:t>Test Invalidation</a:t>
            </a:r>
            <a:br>
              <a:rPr kumimoji="0" lang="en-US" sz="4000" b="1" i="0" u="none" strike="noStrike" kern="1200" cap="none" spc="0" normalizeH="0" baseline="0" noProof="0" dirty="0">
                <a:ln>
                  <a:noFill/>
                </a:ln>
                <a:solidFill>
                  <a:prstClr val="black"/>
                </a:solidFill>
                <a:effectLst/>
                <a:uLnTx/>
                <a:uFillTx/>
                <a:latin typeface="Calibri"/>
                <a:ea typeface="+mj-ea"/>
                <a:cs typeface="+mj-cs"/>
              </a:rPr>
            </a:br>
            <a:r>
              <a:rPr kumimoji="0" lang="en-US" sz="4000" b="1" i="0" u="none" strike="noStrike" kern="1200" cap="none" spc="0" normalizeH="0" baseline="0" noProof="0" dirty="0">
                <a:ln>
                  <a:noFill/>
                </a:ln>
                <a:solidFill>
                  <a:prstClr val="black"/>
                </a:solidFill>
                <a:effectLst/>
                <a:uLnTx/>
                <a:uFillTx/>
                <a:latin typeface="Calibri"/>
                <a:ea typeface="+mj-ea"/>
                <a:cs typeface="+mj-cs"/>
              </a:rPr>
              <a:t>Policies and Procedures</a:t>
            </a:r>
          </a:p>
        </p:txBody>
      </p:sp>
    </p:spTree>
    <p:extLst>
      <p:ext uri="{BB962C8B-B14F-4D97-AF65-F5344CB8AC3E}">
        <p14:creationId xmlns:p14="http://schemas.microsoft.com/office/powerpoint/2010/main" val="244176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1"/>
            <a:ext cx="8737092" cy="4114799"/>
          </a:xfrm>
        </p:spPr>
        <p:txBody>
          <a:bodyPr>
            <a:noAutofit/>
          </a:bodyPr>
          <a:lstStyle/>
          <a:p>
            <a:pPr marL="457200" indent="-457200">
              <a:buFont typeface="+mj-lt"/>
              <a:buAutoNum type="arabicPeriod" startAt="7"/>
            </a:pPr>
            <a:r>
              <a:rPr lang="en-US" sz="2400" b="1" dirty="0"/>
              <a:t>A student becomes ill during testing. </a:t>
            </a:r>
            <a:r>
              <a:rPr lang="en-US" sz="2400" dirty="0"/>
              <a:t>If a student reports after testing that he or she was ill during testing and was significantly affected, the test may be invalidated. </a:t>
            </a:r>
            <a:r>
              <a:rPr lang="en-US" sz="2400" b="1" dirty="0"/>
              <a:t>If a student is unable to complete a session due to illness, the session may be completed on a subsequent day using the exact time that the student had remaining.</a:t>
            </a:r>
          </a:p>
          <a:p>
            <a:pPr marL="457200" indent="-457200">
              <a:buFont typeface="+mj-lt"/>
              <a:buAutoNum type="arabicPeriod" startAt="7"/>
            </a:pPr>
            <a:r>
              <a:rPr lang="en-US" sz="2400" b="1" dirty="0"/>
              <a:t>A disruption occurs during testing. </a:t>
            </a:r>
            <a:r>
              <a:rPr lang="en-US" sz="2400" dirty="0"/>
              <a:t>If students are disrupted during testing due to a circumstance out of their control (e.g., severe weather), test invalidation may be considered if a student feels his or her performance was significantly affected by the disruption.</a:t>
            </a:r>
          </a:p>
          <a:p>
            <a:pPr marL="457200" indent="-457200">
              <a:buFont typeface="+mj-lt"/>
              <a:buAutoNum type="arabicPeriod" startAt="7"/>
            </a:pPr>
            <a:endParaRPr lang="en-US" sz="2400" b="1" dirty="0"/>
          </a:p>
          <a:p>
            <a:pPr marL="457200" indent="-457200">
              <a:buFont typeface="+mj-lt"/>
              <a:buAutoNum type="arabicPeriod" startAt="7"/>
            </a:pPr>
            <a:endParaRPr lang="en-US" sz="2400" dirty="0"/>
          </a:p>
          <a:p>
            <a:pPr>
              <a:buFont typeface="+mj-lt"/>
              <a:buAutoNum type="arabicPeriod" startAt="7"/>
            </a:pPr>
            <a:endParaRPr lang="en-US" sz="24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1"/>
          <p:cNvSpPr>
            <a:spLocks noGrp="1"/>
          </p:cNvSpPr>
          <p:nvPr>
            <p:ph type="title"/>
          </p:nvPr>
        </p:nvSpPr>
        <p:spPr>
          <a:xfrm>
            <a:off x="304800" y="381000"/>
            <a:ext cx="5334000" cy="983659"/>
          </a:xfrm>
        </p:spPr>
        <p:txBody>
          <a:bodyPr>
            <a:noAutofit/>
          </a:bodyPr>
          <a:lstStyle/>
          <a:p>
            <a:r>
              <a:rPr lang="en-US" sz="4000" dirty="0"/>
              <a:t>Test Invalidation</a:t>
            </a:r>
            <a:br>
              <a:rPr lang="en-US" sz="4000" dirty="0"/>
            </a:br>
            <a:r>
              <a:rPr lang="en-US" sz="4000" dirty="0"/>
              <a:t>Policies and Procedures</a:t>
            </a:r>
          </a:p>
        </p:txBody>
      </p:sp>
    </p:spTree>
    <p:extLst>
      <p:ext uri="{BB962C8B-B14F-4D97-AF65-F5344CB8AC3E}">
        <p14:creationId xmlns:p14="http://schemas.microsoft.com/office/powerpoint/2010/main" val="2026203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51619"/>
            <a:ext cx="6553200" cy="1096962"/>
          </a:xfrm>
        </p:spPr>
        <p:txBody>
          <a:bodyPr>
            <a:noAutofit/>
          </a:bodyPr>
          <a:lstStyle/>
          <a:p>
            <a:r>
              <a:rPr lang="en-US" sz="3600" dirty="0"/>
              <a:t>Test Invalidation</a:t>
            </a:r>
            <a:br>
              <a:rPr lang="en-US" sz="3600" dirty="0"/>
            </a:br>
            <a:r>
              <a:rPr lang="en-US" sz="3600" dirty="0"/>
              <a:t>Policies and Procedures</a:t>
            </a:r>
          </a:p>
        </p:txBody>
      </p:sp>
      <p:sp>
        <p:nvSpPr>
          <p:cNvPr id="3" name="Content Placeholder 2"/>
          <p:cNvSpPr>
            <a:spLocks noGrp="1"/>
          </p:cNvSpPr>
          <p:nvPr>
            <p:ph idx="1"/>
          </p:nvPr>
        </p:nvSpPr>
        <p:spPr>
          <a:xfrm>
            <a:off x="228600" y="1752601"/>
            <a:ext cx="8737092" cy="4571999"/>
          </a:xfrm>
        </p:spPr>
        <p:txBody>
          <a:bodyPr>
            <a:noAutofit/>
          </a:bodyPr>
          <a:lstStyle/>
          <a:p>
            <a:r>
              <a:rPr lang="en-US" sz="2300" dirty="0"/>
              <a:t>For computer-based assessments, test invalidations are entered in TIDE. Invalidating a test will require the student’s ID number and the reason for invalidation. </a:t>
            </a:r>
          </a:p>
          <a:p>
            <a:r>
              <a:rPr lang="en-US" sz="2300" b="1" dirty="0"/>
              <a:t>If a paper-based test needs to be invalidated, it should still be entered into the REI, then invalidated in TIDE.</a:t>
            </a:r>
          </a:p>
          <a:p>
            <a:r>
              <a:rPr lang="en-US" sz="2300" dirty="0"/>
              <a:t>Follow the instructions in the Accommodations Guide to return paper-based materials.</a:t>
            </a:r>
            <a:br>
              <a:rPr lang="en-US" sz="2200" b="1" dirty="0"/>
            </a:br>
            <a:br>
              <a:rPr lang="en-US" sz="2200" b="1" dirty="0"/>
            </a:br>
            <a:br>
              <a:rPr lang="en-US" sz="2200" b="1" dirty="0"/>
            </a:br>
            <a:br>
              <a:rPr lang="en-US" sz="2200" b="1" dirty="0"/>
            </a:br>
            <a:br>
              <a:rPr lang="en-US" sz="2200" b="1" dirty="0"/>
            </a:br>
            <a:endParaRPr lang="en-US" sz="2200" b="1"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0764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6589" y="533400"/>
            <a:ext cx="7772400" cy="762000"/>
          </a:xfrm>
        </p:spPr>
        <p:txBody>
          <a:bodyPr>
            <a:normAutofit/>
          </a:bodyPr>
          <a:lstStyle/>
          <a:p>
            <a:r>
              <a:rPr lang="en-US" b="1" dirty="0"/>
              <a:t>Florida Statewide Assessments</a:t>
            </a:r>
            <a:endParaRPr lang="en-US" dirty="0"/>
          </a:p>
        </p:txBody>
      </p:sp>
      <p:sp>
        <p:nvSpPr>
          <p:cNvPr id="3" name="Title 1"/>
          <p:cNvSpPr txBox="1">
            <a:spLocks/>
          </p:cNvSpPr>
          <p:nvPr/>
        </p:nvSpPr>
        <p:spPr>
          <a:xfrm>
            <a:off x="457200" y="1524000"/>
            <a:ext cx="8229600" cy="502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pPr>
            <a:r>
              <a:rPr lang="en-US" sz="3000" b="1" u="sng" dirty="0">
                <a:solidFill>
                  <a:prstClr val="black"/>
                </a:solidFill>
                <a:ea typeface="Tahoma" panose="020B0604030504040204" pitchFamily="34" charset="0"/>
                <a:cs typeface="Tahoma" panose="020B0604030504040204" pitchFamily="34" charset="0"/>
              </a:rPr>
              <a:t>PM1 &amp; PM2</a:t>
            </a:r>
          </a:p>
          <a:p>
            <a:pPr lvl="0">
              <a:spcBef>
                <a:spcPts val="0"/>
              </a:spcBef>
            </a:pPr>
            <a:r>
              <a:rPr lang="en-US" sz="3000" dirty="0">
                <a:solidFill>
                  <a:prstClr val="black"/>
                </a:solidFill>
                <a:ea typeface="Tahoma" panose="020B0604030504040204" pitchFamily="34" charset="0"/>
                <a:cs typeface="Tahoma" panose="020B0604030504040204" pitchFamily="34" charset="0"/>
              </a:rPr>
              <a:t>Grades 6-10 FAST Reading</a:t>
            </a:r>
          </a:p>
          <a:p>
            <a:pPr lvl="0">
              <a:spcBef>
                <a:spcPts val="0"/>
              </a:spcBef>
            </a:pPr>
            <a:r>
              <a:rPr lang="en-US" sz="3000" dirty="0">
                <a:ea typeface="Tahoma" panose="020B0604030504040204" pitchFamily="34" charset="0"/>
                <a:cs typeface="Tahoma" panose="020B0604030504040204" pitchFamily="34" charset="0"/>
              </a:rPr>
              <a:t>Grades 6-8 FAST Mathematics</a:t>
            </a:r>
          </a:p>
          <a:p>
            <a:pPr lvl="0">
              <a:spcBef>
                <a:spcPts val="0"/>
              </a:spcBef>
            </a:pPr>
            <a:r>
              <a:rPr lang="en-US" sz="3000" b="1" u="sng" dirty="0">
                <a:solidFill>
                  <a:prstClr val="black"/>
                </a:solidFill>
                <a:ea typeface="Tahoma" panose="020B0604030504040204" pitchFamily="34" charset="0"/>
                <a:cs typeface="Tahoma" panose="020B0604030504040204" pitchFamily="34" charset="0"/>
              </a:rPr>
              <a:t>Fall &amp; Winter </a:t>
            </a:r>
          </a:p>
          <a:p>
            <a:pPr lvl="0">
              <a:spcBef>
                <a:spcPts val="0"/>
              </a:spcBef>
            </a:pPr>
            <a:r>
              <a:rPr kumimoji="0" lang="en-US" sz="3000" b="0" i="0" u="none" strike="noStrike" kern="1200" cap="none" spc="0" normalizeH="0" baseline="0" noProof="0" dirty="0">
                <a:ln>
                  <a:noFill/>
                </a:ln>
                <a:solidFill>
                  <a:prstClr val="black"/>
                </a:solidFill>
                <a:effectLst/>
                <a:uLnTx/>
                <a:uFillTx/>
              </a:rPr>
              <a:t>BEST Algebra 1 EOC</a:t>
            </a:r>
          </a:p>
          <a:p>
            <a:pPr marL="0" marR="0" lvl="0" indent="0" algn="ctr" defTabSz="914400" rtl="0" eaLnBrk="1" fontAlgn="auto" latinLnBrk="0" hangingPunct="1">
              <a:spcBef>
                <a:spcPts val="0"/>
              </a:spcBef>
              <a:buClrTx/>
              <a:buSzTx/>
              <a:buFontTx/>
              <a:buNone/>
              <a:tabLst/>
              <a:defRPr/>
            </a:pPr>
            <a:r>
              <a:rPr kumimoji="0" lang="en-US" sz="3000" b="0" i="0" u="none" strike="noStrike" kern="1200" cap="none" spc="0" normalizeH="0" baseline="0" noProof="0" dirty="0">
                <a:ln>
                  <a:noFill/>
                </a:ln>
                <a:solidFill>
                  <a:prstClr val="black"/>
                </a:solidFill>
                <a:effectLst/>
                <a:uLnTx/>
                <a:uFillTx/>
              </a:rPr>
              <a:t>BEST Geometry EOC</a:t>
            </a:r>
          </a:p>
          <a:p>
            <a:pPr lvl="0">
              <a:spcBef>
                <a:spcPts val="0"/>
              </a:spcBef>
              <a:defRPr/>
            </a:pPr>
            <a:r>
              <a:rPr lang="en-US" sz="3000" dirty="0">
                <a:solidFill>
                  <a:prstClr val="black"/>
                </a:solidFill>
              </a:rPr>
              <a:t>Biology 1 EOC</a:t>
            </a:r>
          </a:p>
          <a:p>
            <a:pPr>
              <a:spcBef>
                <a:spcPts val="0"/>
              </a:spcBef>
              <a:defRPr/>
            </a:pPr>
            <a:r>
              <a:rPr lang="en-US" sz="3000" dirty="0">
                <a:solidFill>
                  <a:prstClr val="black"/>
                </a:solidFill>
              </a:rPr>
              <a:t>Civics EOC</a:t>
            </a:r>
          </a:p>
          <a:p>
            <a:pPr lvl="0">
              <a:spcBef>
                <a:spcPts val="0"/>
              </a:spcBef>
              <a:defRPr/>
            </a:pPr>
            <a:r>
              <a:rPr lang="en-US" sz="3000" dirty="0">
                <a:solidFill>
                  <a:prstClr val="black"/>
                </a:solidFill>
              </a:rPr>
              <a:t>U.S. History EOC</a:t>
            </a:r>
          </a:p>
          <a:p>
            <a:pPr>
              <a:spcBef>
                <a:spcPts val="0"/>
              </a:spcBef>
              <a:defRPr/>
            </a:pPr>
            <a:r>
              <a:rPr lang="en-US" sz="3000" dirty="0">
                <a:solidFill>
                  <a:prstClr val="black"/>
                </a:solidFill>
              </a:rPr>
              <a:t>FAST Reading Retake</a:t>
            </a:r>
          </a:p>
          <a:p>
            <a:pPr>
              <a:spcBef>
                <a:spcPts val="0"/>
              </a:spcBef>
              <a:defRPr/>
            </a:pPr>
            <a:r>
              <a:rPr lang="en-US" sz="3000" dirty="0">
                <a:solidFill>
                  <a:prstClr val="black"/>
                </a:solidFill>
              </a:rPr>
              <a:t>Florida Civic Literacy Exam</a:t>
            </a:r>
          </a:p>
          <a:p>
            <a:pPr>
              <a:spcBef>
                <a:spcPts val="0"/>
              </a:spcBef>
              <a:defRPr/>
            </a:pPr>
            <a:endParaRPr lang="en-US" sz="3000" dirty="0">
              <a:solidFill>
                <a:prstClr val="black"/>
              </a:solidFill>
            </a:endParaRPr>
          </a:p>
        </p:txBody>
      </p:sp>
    </p:spTree>
    <p:extLst>
      <p:ext uri="{BB962C8B-B14F-4D97-AF65-F5344CB8AC3E}">
        <p14:creationId xmlns:p14="http://schemas.microsoft.com/office/powerpoint/2010/main" val="708030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dirty="0"/>
              <a:t>Test Administration Resources</a:t>
            </a:r>
          </a:p>
        </p:txBody>
      </p:sp>
      <p:sp>
        <p:nvSpPr>
          <p:cNvPr id="3" name="Content Placeholder 2"/>
          <p:cNvSpPr>
            <a:spLocks noGrp="1"/>
          </p:cNvSpPr>
          <p:nvPr>
            <p:ph idx="1"/>
          </p:nvPr>
        </p:nvSpPr>
        <p:spPr>
          <a:xfrm>
            <a:off x="228600" y="1904999"/>
            <a:ext cx="3962400" cy="4267201"/>
          </a:xfrm>
        </p:spPr>
        <p:txBody>
          <a:bodyPr>
            <a:noAutofit/>
          </a:bodyPr>
          <a:lstStyle/>
          <a:p>
            <a:pPr marL="0" indent="0">
              <a:buNone/>
              <a:tabLst>
                <a:tab pos="5486400" algn="l"/>
              </a:tabLst>
            </a:pPr>
            <a:r>
              <a:rPr lang="en-US" dirty="0"/>
              <a:t>Policy Information</a:t>
            </a:r>
          </a:p>
          <a:p>
            <a:pPr marL="0" indent="0">
              <a:buNone/>
              <a:tabLst>
                <a:tab pos="5486400" algn="l"/>
              </a:tabLst>
            </a:pPr>
            <a:r>
              <a:rPr lang="en-US" dirty="0"/>
              <a:t>Instructions</a:t>
            </a:r>
          </a:p>
          <a:p>
            <a:pPr marL="0" indent="0">
              <a:buNone/>
              <a:tabLst>
                <a:tab pos="5486400" algn="l"/>
              </a:tabLst>
            </a:pPr>
            <a:r>
              <a:rPr lang="en-US" dirty="0"/>
              <a:t>Signs &amp; Forms</a:t>
            </a:r>
          </a:p>
          <a:p>
            <a:pPr marL="0" indent="0">
              <a:buNone/>
              <a:tabLst>
                <a:tab pos="5486400" algn="l"/>
              </a:tabLst>
            </a:pPr>
            <a:r>
              <a:rPr lang="en-US" dirty="0"/>
              <a:t>Scripts</a:t>
            </a:r>
          </a:p>
          <a:p>
            <a:pPr marL="0" indent="0">
              <a:buNone/>
              <a:tabLst>
                <a:tab pos="5486400" algn="l"/>
              </a:tabLst>
            </a:pP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35C93935-ECB8-3DE1-BC02-83D23BAA6CAD}"/>
              </a:ext>
            </a:extLst>
          </p:cNvPr>
          <p:cNvPicPr>
            <a:picLocks noChangeAspect="1"/>
          </p:cNvPicPr>
          <p:nvPr/>
        </p:nvPicPr>
        <p:blipFill>
          <a:blip r:embed="rId4"/>
          <a:stretch>
            <a:fillRect/>
          </a:stretch>
        </p:blipFill>
        <p:spPr>
          <a:xfrm>
            <a:off x="6096000" y="1752600"/>
            <a:ext cx="2585520" cy="3642408"/>
          </a:xfrm>
          <a:prstGeom prst="rect">
            <a:avLst/>
          </a:prstGeom>
          <a:ln>
            <a:solidFill>
              <a:schemeClr val="tx1"/>
            </a:solidFill>
          </a:ln>
        </p:spPr>
      </p:pic>
      <p:pic>
        <p:nvPicPr>
          <p:cNvPr id="12" name="Picture 11">
            <a:extLst>
              <a:ext uri="{FF2B5EF4-FFF2-40B4-BE49-F238E27FC236}">
                <a16:creationId xmlns:a16="http://schemas.microsoft.com/office/drawing/2014/main" id="{975DA8AC-F7DC-785A-2088-366350E2933C}"/>
              </a:ext>
            </a:extLst>
          </p:cNvPr>
          <p:cNvPicPr>
            <a:picLocks noChangeAspect="1"/>
          </p:cNvPicPr>
          <p:nvPr/>
        </p:nvPicPr>
        <p:blipFill>
          <a:blip r:embed="rId5"/>
          <a:stretch>
            <a:fillRect/>
          </a:stretch>
        </p:blipFill>
        <p:spPr>
          <a:xfrm>
            <a:off x="3343424" y="2496402"/>
            <a:ext cx="2521336" cy="3642407"/>
          </a:xfrm>
          <a:prstGeom prst="rect">
            <a:avLst/>
          </a:prstGeom>
          <a:ln>
            <a:solidFill>
              <a:schemeClr val="tx1"/>
            </a:solidFill>
          </a:ln>
        </p:spPr>
      </p:pic>
    </p:spTree>
    <p:extLst>
      <p:ext uri="{BB962C8B-B14F-4D97-AF65-F5344CB8AC3E}">
        <p14:creationId xmlns:p14="http://schemas.microsoft.com/office/powerpoint/2010/main" val="372252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dirty="0"/>
              <a:t>Test Administration Resources</a:t>
            </a:r>
          </a:p>
        </p:txBody>
      </p:sp>
      <p:sp>
        <p:nvSpPr>
          <p:cNvPr id="3" name="Content Placeholder 2"/>
          <p:cNvSpPr>
            <a:spLocks noGrp="1"/>
          </p:cNvSpPr>
          <p:nvPr>
            <p:ph idx="1"/>
          </p:nvPr>
        </p:nvSpPr>
        <p:spPr>
          <a:xfrm>
            <a:off x="0" y="1219199"/>
            <a:ext cx="8991600" cy="5387181"/>
          </a:xfrm>
        </p:spPr>
        <p:txBody>
          <a:bodyPr>
            <a:noAutofit/>
          </a:bodyPr>
          <a:lstStyle/>
          <a:p>
            <a:pPr>
              <a:tabLst>
                <a:tab pos="5486400" algn="l"/>
              </a:tabLst>
            </a:pPr>
            <a:r>
              <a:rPr lang="en-US" sz="2400" dirty="0"/>
              <a:t>TDS User Guide</a:t>
            </a:r>
          </a:p>
          <a:p>
            <a:pPr>
              <a:tabLst>
                <a:tab pos="5486400" algn="l"/>
              </a:tabLst>
            </a:pPr>
            <a:r>
              <a:rPr lang="en-US" sz="2400" dirty="0"/>
              <a:t>TDS Quick Guide</a:t>
            </a:r>
          </a:p>
          <a:p>
            <a:pPr>
              <a:tabLst>
                <a:tab pos="5486400" algn="l"/>
              </a:tabLst>
            </a:pPr>
            <a:r>
              <a:rPr lang="en-US" sz="2400" dirty="0"/>
              <a:t>TIDE User Guide</a:t>
            </a:r>
          </a:p>
          <a:p>
            <a:pPr>
              <a:tabLst>
                <a:tab pos="5486400" algn="l"/>
              </a:tabLst>
            </a:pPr>
            <a:r>
              <a:rPr lang="en-US" sz="2400" dirty="0"/>
              <a:t>TIDE Quick Guide</a:t>
            </a:r>
          </a:p>
          <a:p>
            <a:pPr>
              <a:tabLst>
                <a:tab pos="5486400" algn="l"/>
              </a:tabLst>
            </a:pPr>
            <a:r>
              <a:rPr lang="en-US" sz="2400" dirty="0"/>
              <a:t>Accommodations Guide</a:t>
            </a:r>
          </a:p>
          <a:p>
            <a:pPr>
              <a:tabLst>
                <a:tab pos="5486400" algn="l"/>
              </a:tabLst>
            </a:pPr>
            <a:r>
              <a:rPr lang="en-US" sz="2400" dirty="0"/>
              <a:t>REI User Guide</a:t>
            </a:r>
          </a:p>
          <a:p>
            <a:pPr>
              <a:tabLst>
                <a:tab pos="5486400" algn="l"/>
              </a:tabLst>
            </a:pPr>
            <a:r>
              <a:rPr lang="en-US" sz="2400" b="1" dirty="0"/>
              <a:t>TA Certification Course</a:t>
            </a:r>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r>
              <a:rPr lang="en-US" sz="2400" b="1" dirty="0"/>
              <a:t>Florida Assessment Portal </a:t>
            </a:r>
            <a:r>
              <a:rPr lang="en-US" sz="2400" dirty="0"/>
              <a:t>– www.flfast.org</a:t>
            </a:r>
          </a:p>
          <a:p>
            <a:pPr marL="0" indent="0">
              <a:buNone/>
              <a:tabLst>
                <a:tab pos="5486400" algn="l"/>
              </a:tabLst>
            </a:pPr>
            <a:r>
              <a:rPr lang="en-US" sz="2400" b="1" dirty="0"/>
              <a:t>Evaluation Services Website </a:t>
            </a:r>
            <a:r>
              <a:rPr lang="en-US" sz="2400" dirty="0"/>
              <a:t>– www.escambiaschools.org/eval</a:t>
            </a:r>
          </a:p>
          <a:p>
            <a:pPr marL="0" indent="0">
              <a:buNone/>
              <a:tabLst>
                <a:tab pos="5486400" algn="l"/>
              </a:tabLst>
            </a:pPr>
            <a:r>
              <a:rPr lang="en-US" sz="2400" b="1" dirty="0"/>
              <a:t>Google Classroom </a:t>
            </a:r>
            <a:r>
              <a:rPr lang="en-US" sz="2400" dirty="0"/>
              <a:t>– Email Heather for access</a:t>
            </a:r>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fld id="{60F88D64-766A-45C3-93FE-3E1D3068B07A}" type="slidenum">
              <a:rPr lang="en-US" smtClean="0"/>
              <a:t>18</a:t>
            </a:fld>
            <a:endParaRPr lang="en-US" dirty="0"/>
          </a:p>
        </p:txBody>
      </p:sp>
      <p:pic>
        <p:nvPicPr>
          <p:cNvPr id="6" name="Picture 5">
            <a:extLst>
              <a:ext uri="{FF2B5EF4-FFF2-40B4-BE49-F238E27FC236}">
                <a16:creationId xmlns:a16="http://schemas.microsoft.com/office/drawing/2014/main" id="{E9D6CB7C-1650-4AFF-AFFC-12F717086812}"/>
              </a:ext>
            </a:extLst>
          </p:cNvPr>
          <p:cNvPicPr>
            <a:picLocks noChangeAspect="1"/>
          </p:cNvPicPr>
          <p:nvPr/>
        </p:nvPicPr>
        <p:blipFill>
          <a:blip r:embed="rId4"/>
          <a:stretch>
            <a:fillRect/>
          </a:stretch>
        </p:blipFill>
        <p:spPr>
          <a:xfrm>
            <a:off x="3886200" y="1757642"/>
            <a:ext cx="4565061" cy="3124199"/>
          </a:xfrm>
          <a:prstGeom prst="rect">
            <a:avLst/>
          </a:prstGeom>
        </p:spPr>
      </p:pic>
    </p:spTree>
    <p:extLst>
      <p:ext uri="{BB962C8B-B14F-4D97-AF65-F5344CB8AC3E}">
        <p14:creationId xmlns:p14="http://schemas.microsoft.com/office/powerpoint/2010/main" val="1346441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txBox="1">
            <a:spLocks/>
          </p:cNvSpPr>
          <p:nvPr/>
        </p:nvSpPr>
        <p:spPr>
          <a:xfrm>
            <a:off x="311217" y="1905000"/>
            <a:ext cx="8451783" cy="2406561"/>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FAST Reading &amp; Math</a:t>
            </a:r>
          </a:p>
          <a:p>
            <a:pPr>
              <a:defRPr/>
            </a:pPr>
            <a:r>
              <a:rPr lang="en-US" sz="2400" dirty="0">
                <a:solidFill>
                  <a:prstClr val="black"/>
                </a:solidFill>
                <a:latin typeface="Calibri"/>
              </a:rPr>
              <a:t>FAST </a:t>
            </a:r>
            <a:r>
              <a:rPr kumimoji="0" lang="en-US" sz="2400" b="0" i="0" u="none" strike="noStrike" kern="1200" cap="none" spc="0" normalizeH="0" baseline="0" noProof="0" dirty="0">
                <a:ln>
                  <a:noFill/>
                </a:ln>
                <a:solidFill>
                  <a:prstClr val="black"/>
                </a:solidFill>
                <a:effectLst/>
                <a:uLnTx/>
                <a:uFillTx/>
                <a:latin typeface="Calibri"/>
                <a:ea typeface="+mn-ea"/>
                <a:cs typeface="+mn-cs"/>
              </a:rPr>
              <a:t>assessments have only 1 session. </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Students can only take one subject test per day.</a:t>
            </a:r>
          </a:p>
          <a:p>
            <a:pPr>
              <a:defRPr/>
            </a:pPr>
            <a:r>
              <a:rPr lang="en-US" sz="2400" dirty="0"/>
              <a:t>Any student who has not completed the test by the end of the allotted time </a:t>
            </a:r>
            <a:r>
              <a:rPr lang="en-US" sz="2400" b="1" dirty="0"/>
              <a:t>may continue working up to the length of a typical school day. </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ontent Placeholder 2"/>
          <p:cNvSpPr txBox="1">
            <a:spLocks/>
          </p:cNvSpPr>
          <p:nvPr/>
        </p:nvSpPr>
        <p:spPr>
          <a:xfrm>
            <a:off x="304800" y="1219042"/>
            <a:ext cx="845820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Session Lengths by Subject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Table 6">
            <a:extLst>
              <a:ext uri="{FF2B5EF4-FFF2-40B4-BE49-F238E27FC236}">
                <a16:creationId xmlns:a16="http://schemas.microsoft.com/office/drawing/2014/main" id="{E5548FE1-C095-4934-8423-0BD8BFAA7EF3}"/>
              </a:ext>
            </a:extLst>
          </p:cNvPr>
          <p:cNvGraphicFramePr>
            <a:graphicFrameLocks noGrp="1"/>
          </p:cNvGraphicFramePr>
          <p:nvPr>
            <p:extLst>
              <p:ext uri="{D42A27DB-BD31-4B8C-83A1-F6EECF244321}">
                <p14:modId xmlns:p14="http://schemas.microsoft.com/office/powerpoint/2010/main" val="2848786934"/>
              </p:ext>
            </p:extLst>
          </p:nvPr>
        </p:nvGraphicFramePr>
        <p:xfrm>
          <a:off x="2095500" y="4616520"/>
          <a:ext cx="4953000" cy="1463040"/>
        </p:xfrm>
        <a:graphic>
          <a:graphicData uri="http://schemas.openxmlformats.org/drawingml/2006/table">
            <a:tbl>
              <a:tblPr firstRow="1" bandRow="1">
                <a:effectLst/>
                <a:tableStyleId>{5C22544A-7EE6-4342-B048-85BDC9FD1C3A}</a:tableStyleId>
              </a:tblPr>
              <a:tblGrid>
                <a:gridCol w="2845551">
                  <a:extLst>
                    <a:ext uri="{9D8B030D-6E8A-4147-A177-3AD203B41FA5}">
                      <a16:colId xmlns:a16="http://schemas.microsoft.com/office/drawing/2014/main" val="20000"/>
                    </a:ext>
                  </a:extLst>
                </a:gridCol>
                <a:gridCol w="2107449">
                  <a:extLst>
                    <a:ext uri="{9D8B030D-6E8A-4147-A177-3AD203B41FA5}">
                      <a16:colId xmlns:a16="http://schemas.microsoft.com/office/drawing/2014/main" val="20001"/>
                    </a:ext>
                  </a:extLst>
                </a:gridCol>
              </a:tblGrid>
              <a:tr h="311217">
                <a:tc>
                  <a:txBody>
                    <a:bodyPr/>
                    <a:lstStyle/>
                    <a:p>
                      <a:pPr algn="ctr"/>
                      <a:r>
                        <a:rPr lang="en-US" dirty="0">
                          <a:solidFill>
                            <a:schemeClr val="tx1"/>
                          </a:solidFill>
                        </a:rPr>
                        <a:t>Grades/Subject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BB799"/>
                    </a:solidFill>
                  </a:tcPr>
                </a:tc>
                <a:tc>
                  <a:txBody>
                    <a:bodyPr/>
                    <a:lstStyle/>
                    <a:p>
                      <a:pPr algn="ctr"/>
                      <a:r>
                        <a:rPr lang="en-US" dirty="0">
                          <a:solidFill>
                            <a:schemeClr val="tx1"/>
                          </a:solidFill>
                        </a:rPr>
                        <a:t>Session Length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BB799"/>
                    </a:solidFill>
                  </a:tcPr>
                </a:tc>
                <a:extLst>
                  <a:ext uri="{0D108BD9-81ED-4DB2-BD59-A6C34878D82A}">
                    <a16:rowId xmlns:a16="http://schemas.microsoft.com/office/drawing/2014/main" val="10000"/>
                  </a:ext>
                </a:extLst>
              </a:tr>
              <a:tr h="331054">
                <a:tc>
                  <a:txBody>
                    <a:bodyPr/>
                    <a:lstStyle/>
                    <a:p>
                      <a:pPr algn="ctr"/>
                      <a:r>
                        <a:rPr lang="en-US" dirty="0">
                          <a:solidFill>
                            <a:schemeClr val="tx1"/>
                          </a:solidFill>
                        </a:rPr>
                        <a:t>Grades 6–10</a:t>
                      </a:r>
                      <a:r>
                        <a:rPr lang="en-US" baseline="0" dirty="0">
                          <a:solidFill>
                            <a:schemeClr val="tx1"/>
                          </a:solidFill>
                        </a:rPr>
                        <a:t> ELA Reading</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90+ minutes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1054">
                <a:tc>
                  <a:txBody>
                    <a:bodyPr/>
                    <a:lstStyle/>
                    <a:p>
                      <a:pPr algn="ctr"/>
                      <a:r>
                        <a:rPr lang="en-US" dirty="0">
                          <a:solidFill>
                            <a:schemeClr val="tx1"/>
                          </a:solidFill>
                        </a:rPr>
                        <a:t>Grades 6–8 Mathematics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100+ minutes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9289043"/>
                  </a:ext>
                </a:extLst>
              </a:tr>
              <a:tr h="331054">
                <a:tc>
                  <a:txBody>
                    <a:bodyPr/>
                    <a:lstStyle/>
                    <a:p>
                      <a:pPr algn="ctr"/>
                      <a:r>
                        <a:rPr lang="en-US" dirty="0"/>
                        <a:t>FAST</a:t>
                      </a:r>
                      <a:r>
                        <a:rPr lang="en-US" baseline="0" dirty="0"/>
                        <a:t> Reading Retake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120+ minutes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7080599"/>
                  </a:ext>
                </a:extLst>
              </a:tr>
            </a:tbl>
          </a:graphicData>
        </a:graphic>
      </p:graphicFrame>
    </p:spTree>
    <p:extLst>
      <p:ext uri="{BB962C8B-B14F-4D97-AF65-F5344CB8AC3E}">
        <p14:creationId xmlns:p14="http://schemas.microsoft.com/office/powerpoint/2010/main" val="3317171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Security Review</a:t>
            </a:r>
          </a:p>
        </p:txBody>
      </p:sp>
      <p:sp>
        <p:nvSpPr>
          <p:cNvPr id="3" name="Content Placeholder 2"/>
          <p:cNvSpPr>
            <a:spLocks noGrp="1"/>
          </p:cNvSpPr>
          <p:nvPr>
            <p:ph idx="1"/>
          </p:nvPr>
        </p:nvSpPr>
        <p:spPr>
          <a:xfrm>
            <a:off x="228600" y="1600200"/>
            <a:ext cx="8737092" cy="4495799"/>
          </a:xfrm>
        </p:spPr>
        <p:txBody>
          <a:bodyPr>
            <a:noAutofit/>
          </a:bodyPr>
          <a:lstStyle/>
          <a:p>
            <a:pPr marL="0" indent="0">
              <a:lnSpc>
                <a:spcPct val="80000"/>
              </a:lnSpc>
              <a:spcBef>
                <a:spcPts val="600"/>
              </a:spcBef>
              <a:spcAft>
                <a:spcPts val="600"/>
              </a:spcAft>
              <a:buFontTx/>
              <a:buNone/>
              <a:defRPr/>
            </a:pPr>
            <a:r>
              <a:rPr lang="en-US" sz="2150" dirty="0"/>
              <a:t>Per Test Security Statute, s. 1008.24, F.S., and Florida State Board Rule, 6A-10.042, Florida Administrative Code (FAC), </a:t>
            </a:r>
            <a:r>
              <a:rPr lang="en-US" sz="2150" b="1" dirty="0"/>
              <a:t>inappropriate actions by school or district personnel can result in student or classroom invalidations, loss of teaching certification, and/or involvement of law enforcement</a:t>
            </a:r>
            <a:r>
              <a:rPr lang="en-US" sz="2150" dirty="0"/>
              <a:t>.</a:t>
            </a:r>
          </a:p>
          <a:p>
            <a:pPr marL="0" indent="0">
              <a:lnSpc>
                <a:spcPct val="80000"/>
              </a:lnSpc>
              <a:spcBef>
                <a:spcPts val="600"/>
              </a:spcBef>
              <a:spcAft>
                <a:spcPts val="600"/>
              </a:spcAft>
              <a:buFontTx/>
              <a:buNone/>
              <a:defRPr/>
            </a:pPr>
            <a:r>
              <a:rPr lang="en-US" sz="2150" dirty="0"/>
              <a:t>Examples of prohibited activities are:</a:t>
            </a:r>
          </a:p>
          <a:p>
            <a:pPr>
              <a:lnSpc>
                <a:spcPct val="80000"/>
              </a:lnSpc>
              <a:spcBef>
                <a:spcPts val="400"/>
              </a:spcBef>
              <a:spcAft>
                <a:spcPts val="400"/>
              </a:spcAft>
              <a:defRPr/>
            </a:pPr>
            <a:r>
              <a:rPr lang="en-US" sz="2150" dirty="0"/>
              <a:t>Reading or viewing the passages or test items before, during, or after testing</a:t>
            </a:r>
          </a:p>
          <a:p>
            <a:pPr>
              <a:spcBef>
                <a:spcPts val="400"/>
              </a:spcBef>
              <a:spcAft>
                <a:spcPts val="400"/>
              </a:spcAft>
              <a:defRPr/>
            </a:pPr>
            <a:r>
              <a:rPr lang="en-US" sz="2150" dirty="0"/>
              <a:t>Copying the passages or test items</a:t>
            </a:r>
          </a:p>
          <a:p>
            <a:pPr>
              <a:lnSpc>
                <a:spcPct val="80000"/>
              </a:lnSpc>
              <a:spcBef>
                <a:spcPts val="400"/>
              </a:spcBef>
              <a:spcAft>
                <a:spcPts val="400"/>
              </a:spcAft>
              <a:defRPr/>
            </a:pPr>
            <a:r>
              <a:rPr lang="en-US" sz="2150" dirty="0"/>
              <a:t>Revealing the passages or test items</a:t>
            </a:r>
          </a:p>
          <a:p>
            <a:pPr>
              <a:lnSpc>
                <a:spcPct val="80000"/>
              </a:lnSpc>
              <a:spcBef>
                <a:spcPts val="400"/>
              </a:spcBef>
              <a:spcAft>
                <a:spcPts val="400"/>
              </a:spcAft>
              <a:defRPr/>
            </a:pPr>
            <a:r>
              <a:rPr lang="en-US" sz="2150" dirty="0"/>
              <a:t>Explaining the passages or test items for students</a:t>
            </a:r>
          </a:p>
          <a:p>
            <a:pPr>
              <a:lnSpc>
                <a:spcPct val="80000"/>
              </a:lnSpc>
              <a:spcBef>
                <a:spcPts val="400"/>
              </a:spcBef>
              <a:spcAft>
                <a:spcPts val="400"/>
              </a:spcAft>
              <a:defRPr/>
            </a:pPr>
            <a:r>
              <a:rPr lang="en-US" sz="2150" dirty="0"/>
              <a:t>Changing or otherwise interfering with student responses to test items</a:t>
            </a:r>
          </a:p>
          <a:p>
            <a:pPr>
              <a:lnSpc>
                <a:spcPct val="80000"/>
              </a:lnSpc>
              <a:spcBef>
                <a:spcPts val="400"/>
              </a:spcBef>
              <a:spcAft>
                <a:spcPts val="400"/>
              </a:spcAft>
              <a:defRPr/>
            </a:pPr>
            <a:r>
              <a:rPr lang="en-US" sz="2150" dirty="0"/>
              <a:t>Copying or reading student responses</a:t>
            </a:r>
          </a:p>
          <a:p>
            <a:pPr>
              <a:lnSpc>
                <a:spcPct val="80000"/>
              </a:lnSpc>
              <a:spcBef>
                <a:spcPts val="400"/>
              </a:spcBef>
              <a:spcAft>
                <a:spcPts val="400"/>
              </a:spcAft>
              <a:defRPr/>
            </a:pPr>
            <a:r>
              <a:rPr lang="en-US" sz="2150" dirty="0"/>
              <a:t>Causing achievement of schools to be inaccurately measured or reported</a:t>
            </a:r>
          </a:p>
        </p:txBody>
      </p:sp>
      <p:sp>
        <p:nvSpPr>
          <p:cNvPr id="5" name="Slide Number Placeholder 4"/>
          <p:cNvSpPr>
            <a:spLocks noGrp="1"/>
          </p:cNvSpPr>
          <p:nvPr>
            <p:ph type="sldNum" sz="quarter" idx="12"/>
          </p:nvPr>
        </p:nvSpPr>
        <p:spPr/>
        <p:txBody>
          <a:bodyPr/>
          <a:lstStyle/>
          <a:p>
            <a:fld id="{60F88D64-766A-45C3-93FE-3E1D3068B07A}" type="slidenum">
              <a:rPr lang="en-US" smtClean="0"/>
              <a:t>2</a:t>
            </a:fld>
            <a:endParaRPr lang="en-US" dirty="0"/>
          </a:p>
        </p:txBody>
      </p:sp>
    </p:spTree>
    <p:extLst>
      <p:ext uri="{BB962C8B-B14F-4D97-AF65-F5344CB8AC3E}">
        <p14:creationId xmlns:p14="http://schemas.microsoft.com/office/powerpoint/2010/main" val="2162546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6781800" cy="662781"/>
          </a:xfrm>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Content Placeholder 2"/>
          <p:cNvSpPr txBox="1">
            <a:spLocks/>
          </p:cNvSpPr>
          <p:nvPr/>
        </p:nvSpPr>
        <p:spPr>
          <a:xfrm>
            <a:off x="238125" y="1066800"/>
            <a:ext cx="866775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Session Lengths by Subject (cont.)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Content Placeholder 2"/>
          <p:cNvSpPr txBox="1">
            <a:spLocks/>
          </p:cNvSpPr>
          <p:nvPr/>
        </p:nvSpPr>
        <p:spPr>
          <a:xfrm>
            <a:off x="239800" y="1600198"/>
            <a:ext cx="8430087" cy="5006183"/>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BEST Algebra 1 </a:t>
            </a:r>
            <a:r>
              <a:rPr lang="en-US" sz="2600" b="1" baseline="0" dirty="0">
                <a:solidFill>
                  <a:prstClr val="black"/>
                </a:solidFill>
                <a:latin typeface="Calibri"/>
              </a:rPr>
              <a:t>and</a:t>
            </a:r>
            <a:r>
              <a:rPr kumimoji="0" lang="en-US" sz="2600" b="1" i="0" u="none" strike="noStrike" kern="1200" cap="none" spc="0" normalizeH="0" noProof="0" dirty="0">
                <a:ln>
                  <a:noFill/>
                </a:ln>
                <a:solidFill>
                  <a:prstClr val="black"/>
                </a:solidFill>
                <a:effectLst/>
                <a:uLnTx/>
                <a:uFillTx/>
                <a:latin typeface="Calibri"/>
                <a:ea typeface="+mn-ea"/>
                <a:cs typeface="+mn-cs"/>
              </a:rPr>
              <a:t> Geometry</a:t>
            </a:r>
            <a:endParaRPr lang="en-US" dirty="0"/>
          </a:p>
          <a:p>
            <a:pPr marL="0" indent="0">
              <a:buNone/>
            </a:pPr>
            <a:r>
              <a:rPr lang="en-US" sz="2600" b="1" dirty="0"/>
              <a:t>Biology 1, Civics, U.S. History EOC Assessments, FCLE</a:t>
            </a:r>
            <a:endParaRPr kumimoji="0" lang="en-US" sz="2600" b="1" i="0" u="none" strike="noStrike" kern="1200" cap="none" spc="0" normalizeH="0" baseline="0" noProof="0" dirty="0">
              <a:ln>
                <a:noFill/>
              </a:ln>
              <a:solidFill>
                <a:prstClr val="black"/>
              </a:solidFill>
              <a:effectLst/>
              <a:uLnTx/>
              <a:uFillTx/>
              <a:ea typeface="+mn-ea"/>
              <a:cs typeface="+mn-cs"/>
            </a:endParaRPr>
          </a:p>
          <a:p>
            <a:pPr>
              <a:defRPr/>
            </a:pPr>
            <a:r>
              <a:rPr lang="en-US" sz="2400" dirty="0">
                <a:solidFill>
                  <a:prstClr val="black"/>
                </a:solidFill>
                <a:latin typeface="Calibri"/>
              </a:rPr>
              <a:t>These </a:t>
            </a:r>
            <a:r>
              <a:rPr kumimoji="0" lang="en-US" sz="2400" b="0" i="0" u="none" strike="noStrike" kern="1200" cap="none" spc="0" normalizeH="0" baseline="0" noProof="0" dirty="0">
                <a:ln>
                  <a:noFill/>
                </a:ln>
                <a:solidFill>
                  <a:prstClr val="black"/>
                </a:solidFill>
                <a:effectLst/>
                <a:uLnTx/>
                <a:uFillTx/>
                <a:latin typeface="Calibri"/>
                <a:ea typeface="+mn-ea"/>
                <a:cs typeface="+mn-cs"/>
              </a:rPr>
              <a:t>assessments are administered in one 160-minute test session in one day. Students finished after 80 minutes may be dismissed.</a:t>
            </a:r>
            <a:endParaRPr lang="en-US" sz="1200" dirty="0">
              <a:solidFill>
                <a:prstClr val="black"/>
              </a:solidFill>
              <a:latin typeface="Calibri"/>
            </a:endParaRPr>
          </a:p>
          <a:p>
            <a:r>
              <a:rPr lang="en-US" sz="2400" dirty="0"/>
              <a:t>Any student who has not completed the test by the end of the allotted time </a:t>
            </a:r>
            <a:r>
              <a:rPr lang="en-US" sz="2400" b="1" dirty="0"/>
              <a:t>may continue working up to the length of a typical school day. </a:t>
            </a:r>
          </a:p>
          <a:p>
            <a:r>
              <a:rPr lang="en-US" sz="2400" b="1" dirty="0"/>
              <a:t>*HALF the length of a school day for FCLE.</a:t>
            </a:r>
          </a:p>
          <a:p>
            <a:endParaRPr lang="en-US" sz="2400" b="1" dirty="0"/>
          </a:p>
        </p:txBody>
      </p:sp>
      <p:pic>
        <p:nvPicPr>
          <p:cNvPr id="5" name="Picture 4">
            <a:extLst>
              <a:ext uri="{FF2B5EF4-FFF2-40B4-BE49-F238E27FC236}">
                <a16:creationId xmlns:a16="http://schemas.microsoft.com/office/drawing/2014/main" id="{EE3E8485-F062-35DE-6732-B5F1D12BCB0E}"/>
              </a:ext>
            </a:extLst>
          </p:cNvPr>
          <p:cNvPicPr>
            <a:picLocks noChangeAspect="1"/>
          </p:cNvPicPr>
          <p:nvPr/>
        </p:nvPicPr>
        <p:blipFill>
          <a:blip r:embed="rId4"/>
          <a:stretch>
            <a:fillRect/>
          </a:stretch>
        </p:blipFill>
        <p:spPr>
          <a:xfrm>
            <a:off x="2443948" y="5158364"/>
            <a:ext cx="4256103" cy="1155350"/>
          </a:xfrm>
          <a:prstGeom prst="rect">
            <a:avLst/>
          </a:prstGeom>
        </p:spPr>
      </p:pic>
    </p:spTree>
    <p:extLst>
      <p:ext uri="{BB962C8B-B14F-4D97-AF65-F5344CB8AC3E}">
        <p14:creationId xmlns:p14="http://schemas.microsoft.com/office/powerpoint/2010/main" val="3914877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371600"/>
            <a:ext cx="8610600" cy="4953000"/>
          </a:xfrm>
        </p:spPr>
        <p:txBody>
          <a:bodyPr/>
          <a:lstStyle/>
          <a:p>
            <a:pPr marL="0" indent="0">
              <a:buNone/>
            </a:pPr>
            <a:r>
              <a:rPr lang="en-US" sz="2800" b="1" dirty="0"/>
              <a:t>CBT Worksheets – Civics &amp; U.S. History </a:t>
            </a:r>
          </a:p>
          <a:p>
            <a:r>
              <a:rPr lang="en-US" sz="2400" dirty="0"/>
              <a:t>CBT Worksheets are one-page, letter-sized worksheets. Students may use the front and back of the worksheet to take notes.</a:t>
            </a:r>
          </a:p>
          <a:p>
            <a:r>
              <a:rPr lang="en-US" sz="2400" dirty="0"/>
              <a:t>Ensure that students have enough desk space to use their worksheets.</a:t>
            </a:r>
          </a:p>
          <a:p>
            <a:r>
              <a:rPr lang="en-US" sz="2400" b="1" dirty="0"/>
              <a:t>Used worksheets are considered secure materials and must be kept in locked storage and placed in the District Assessment Coordinator ONLY boxes.</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8975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76200" y="1295400"/>
            <a:ext cx="8991600" cy="5105400"/>
          </a:xfrm>
        </p:spPr>
        <p:txBody>
          <a:bodyPr/>
          <a:lstStyle/>
          <a:p>
            <a:pPr marL="0" indent="0">
              <a:buNone/>
            </a:pPr>
            <a:r>
              <a:rPr lang="en-US" sz="2800" b="1" dirty="0"/>
              <a:t>Work Folders – Algebra 1, Geometry &amp; Biology 1</a:t>
            </a:r>
          </a:p>
          <a:p>
            <a:r>
              <a:rPr lang="en-US" sz="2400" dirty="0"/>
              <a:t>Students may use work folders to work the problems. The last page of the folder (back cover) is printed with graph paper.</a:t>
            </a:r>
          </a:p>
          <a:p>
            <a:r>
              <a:rPr lang="en-US" sz="2400" dirty="0"/>
              <a:t>All used work folders are considered secure materials and must be kept in locked storage and returned in the District Assessment Coordinator ONLY box.</a:t>
            </a:r>
          </a:p>
          <a:p>
            <a:pPr marL="0" indent="0">
              <a:buNone/>
            </a:pPr>
            <a:r>
              <a:rPr lang="en-US" sz="2800" b="1" dirty="0"/>
              <a:t>Pens/Pencils &amp; Scratch Paper – Grades 6-8 FAST Math</a:t>
            </a:r>
          </a:p>
          <a:p>
            <a:r>
              <a:rPr lang="en-US" sz="2400" dirty="0"/>
              <a:t>Students must be provided a pen or pencil and scratch paper to work the problems. Grid/graph paper may be provided as scratch paper. </a:t>
            </a:r>
          </a:p>
          <a:p>
            <a:r>
              <a:rPr lang="en-US" sz="2400" dirty="0"/>
              <a:t>Scratch paper is considered secure materials and must be stored in a secure location after testing and returned in the District Assessment Coordinator ONLY box.</a:t>
            </a:r>
          </a:p>
          <a:p>
            <a:endParaRPr lang="en-US" sz="22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0676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523999"/>
            <a:ext cx="8737092" cy="5082381"/>
          </a:xfrm>
        </p:spPr>
        <p:txBody>
          <a:bodyPr/>
          <a:lstStyle/>
          <a:p>
            <a:pPr marL="0" indent="0">
              <a:buNone/>
            </a:pPr>
            <a:r>
              <a:rPr lang="en-US" sz="2800" b="1" dirty="0"/>
              <a:t>Four-function Calculators</a:t>
            </a:r>
            <a:endParaRPr lang="en-US" b="1" dirty="0"/>
          </a:p>
          <a:p>
            <a:r>
              <a:rPr lang="en-US" sz="2400" dirty="0"/>
              <a:t>The Grade 6 FAST Math and Biology 1 assessments include a four-function calculator in the TDS, and approved handheld calculators are optional.</a:t>
            </a:r>
          </a:p>
          <a:p>
            <a:pPr marL="0" indent="0">
              <a:buNone/>
            </a:pPr>
            <a:r>
              <a:rPr lang="en-US" sz="2800" b="1" dirty="0"/>
              <a:t>Scientific Calculators</a:t>
            </a:r>
          </a:p>
          <a:p>
            <a:r>
              <a:rPr lang="en-US" sz="2400" dirty="0"/>
              <a:t>The Grades 7–8 FAST Math, Algebra 1 and Geometry assessments include an online scientific calculator in the TDS, and approved handheld calculators are optional.</a:t>
            </a:r>
          </a:p>
          <a:p>
            <a:endParaRPr lang="en-US" sz="2400" dirty="0"/>
          </a:p>
          <a:p>
            <a:pPr marL="0" indent="0">
              <a:buNone/>
            </a:pPr>
            <a:endParaRPr lang="en-US" sz="2400" dirty="0"/>
          </a:p>
          <a:p>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5927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447800"/>
            <a:ext cx="8737092" cy="4876800"/>
          </a:xfrm>
        </p:spPr>
        <p:txBody>
          <a:bodyPr/>
          <a:lstStyle/>
          <a:p>
            <a:pPr marL="0" indent="0">
              <a:buNone/>
            </a:pPr>
            <a:r>
              <a:rPr lang="en-US" sz="2800" b="1" dirty="0"/>
              <a:t>Reference Sheets </a:t>
            </a:r>
          </a:p>
          <a:p>
            <a:pPr lvl="1"/>
            <a:r>
              <a:rPr lang="en-US" sz="2400" b="1" dirty="0"/>
              <a:t>FAST Math Grades 6-8</a:t>
            </a:r>
          </a:p>
          <a:p>
            <a:pPr lvl="1"/>
            <a:r>
              <a:rPr lang="en-US" sz="2400" b="1" dirty="0"/>
              <a:t>BEST EOC’s (Algebra 1 &amp; Geometry)</a:t>
            </a:r>
          </a:p>
          <a:p>
            <a:pPr marL="0" indent="0">
              <a:buNone/>
            </a:pPr>
            <a:r>
              <a:rPr lang="en-US" sz="2800" b="1" dirty="0"/>
              <a:t>Periodic Table</a:t>
            </a:r>
          </a:p>
          <a:p>
            <a:pPr lvl="1"/>
            <a:r>
              <a:rPr lang="en-US" sz="2400" b="1" dirty="0"/>
              <a:t>Biology 1</a:t>
            </a:r>
          </a:p>
          <a:p>
            <a:pPr marL="0" indent="0">
              <a:buNone/>
            </a:pPr>
            <a:r>
              <a:rPr lang="en-US" sz="2400" dirty="0"/>
              <a:t>Reference Sheets &amp; Periodic Tables are provided in an online format for computer-based testing. They are displayed in pop-up windows in their respective tests. Reference Sheets &amp; Periodic Tables for students with paper-based accommodations are packaged with the test materials. </a:t>
            </a:r>
          </a:p>
          <a:p>
            <a:pPr marL="0" indent="0">
              <a:buNone/>
            </a:pPr>
            <a:endParaRPr lang="en-US" sz="2400" b="1" dirty="0"/>
          </a:p>
          <a:p>
            <a:pPr marL="0" indent="0">
              <a:buNone/>
            </a:pPr>
            <a:endParaRPr lang="en-US" sz="2800" b="1"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6826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8"/>
            <a:ext cx="8737092" cy="1119981"/>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228600" y="1676400"/>
            <a:ext cx="8737092" cy="4929982"/>
          </a:xfrm>
        </p:spPr>
        <p:txBody>
          <a:bodyPr>
            <a:noAutofit/>
          </a:bodyPr>
          <a:lstStyle/>
          <a:p>
            <a:pPr marL="0" indent="0">
              <a:lnSpc>
                <a:spcPct val="80000"/>
              </a:lnSpc>
              <a:spcBef>
                <a:spcPts val="600"/>
              </a:spcBef>
              <a:spcAft>
                <a:spcPts val="600"/>
              </a:spcAft>
              <a:buNone/>
            </a:pPr>
            <a:r>
              <a:rPr lang="en-US" sz="2800" b="1" dirty="0"/>
              <a:t>Preparation and Training</a:t>
            </a:r>
          </a:p>
          <a:p>
            <a:r>
              <a:rPr lang="en-US" sz="2400" dirty="0"/>
              <a:t>You are responsible for training all </a:t>
            </a:r>
            <a:r>
              <a:rPr lang="en-US" sz="2400" b="1" dirty="0"/>
              <a:t>test administrators </a:t>
            </a:r>
            <a:r>
              <a:rPr lang="en-US" sz="2400" dirty="0"/>
              <a:t>and </a:t>
            </a:r>
            <a:r>
              <a:rPr lang="en-US" sz="2400" b="1" dirty="0"/>
              <a:t>proctors. </a:t>
            </a:r>
            <a:r>
              <a:rPr lang="en-US" sz="2400" dirty="0"/>
              <a:t>In the absence of sufficiently trained administrators, postpone testing until trained personnel are available. </a:t>
            </a:r>
          </a:p>
          <a:p>
            <a:pPr>
              <a:spcBef>
                <a:spcPts val="400"/>
              </a:spcBef>
              <a:spcAft>
                <a:spcPts val="400"/>
              </a:spcAft>
            </a:pPr>
            <a:r>
              <a:rPr lang="en-US" sz="2400" dirty="0"/>
              <a:t>Test administrators must read and be familiar with all appropriate sections of the manuals. </a:t>
            </a:r>
          </a:p>
          <a:p>
            <a:pPr>
              <a:spcBef>
                <a:spcPts val="400"/>
              </a:spcBef>
              <a:spcAft>
                <a:spcPts val="400"/>
              </a:spcAft>
            </a:pPr>
            <a:r>
              <a:rPr lang="en-US" sz="2400" b="1" dirty="0"/>
              <a:t>Test Administrators are required to ACTIVELY monitor students while testing.</a:t>
            </a:r>
            <a:endParaRPr lang="en-US" sz="2400" dirty="0"/>
          </a:p>
          <a:p>
            <a:pPr>
              <a:spcBef>
                <a:spcPts val="400"/>
              </a:spcBef>
              <a:spcAft>
                <a:spcPts val="400"/>
              </a:spcAft>
            </a:pPr>
            <a:r>
              <a:rPr lang="en-US" sz="2400" dirty="0"/>
              <a:t>Test Administrators must check for and remove all unauthorized visual aids posted in classrooms or affixed to student desks prior to testing. </a:t>
            </a:r>
          </a:p>
          <a:p>
            <a:r>
              <a:rPr lang="en-US" sz="2400" dirty="0"/>
              <a:t>Remember to post the appropriate testing signs provided in the manual.</a:t>
            </a:r>
          </a:p>
          <a:p>
            <a:endParaRPr lang="en-US" sz="2400" dirty="0"/>
          </a:p>
          <a:p>
            <a:pPr marL="0" indent="0">
              <a:buNone/>
            </a:pPr>
            <a:endParaRPr lang="en-US" sz="2000" b="1" dirty="0"/>
          </a:p>
        </p:txBody>
      </p:sp>
      <p:sp>
        <p:nvSpPr>
          <p:cNvPr id="5" name="Slide Number Placeholder 4"/>
          <p:cNvSpPr>
            <a:spLocks noGrp="1"/>
          </p:cNvSpPr>
          <p:nvPr>
            <p:ph type="sldNum" sz="quarter" idx="12"/>
          </p:nvPr>
        </p:nvSpPr>
        <p:spPr/>
        <p:txBody>
          <a:bodyPr/>
          <a:lstStyle/>
          <a:p>
            <a:fld id="{60F88D64-766A-45C3-93FE-3E1D3068B07A}" type="slidenum">
              <a:rPr lang="en-US" smtClean="0"/>
              <a:t>25</a:t>
            </a:fld>
            <a:endParaRPr lang="en-US" dirty="0"/>
          </a:p>
        </p:txBody>
      </p:sp>
    </p:spTree>
    <p:extLst>
      <p:ext uri="{BB962C8B-B14F-4D97-AF65-F5344CB8AC3E}">
        <p14:creationId xmlns:p14="http://schemas.microsoft.com/office/powerpoint/2010/main" val="1749927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76200" y="1752601"/>
            <a:ext cx="9067800" cy="4724399"/>
          </a:xfrm>
        </p:spPr>
        <p:txBody>
          <a:bodyPr>
            <a:noAutofit/>
          </a:bodyPr>
          <a:lstStyle/>
          <a:p>
            <a:pPr marL="0" indent="0">
              <a:lnSpc>
                <a:spcPct val="80000"/>
              </a:lnSpc>
              <a:spcBef>
                <a:spcPts val="600"/>
              </a:spcBef>
              <a:spcAft>
                <a:spcPts val="600"/>
              </a:spcAft>
              <a:buNone/>
            </a:pPr>
            <a:r>
              <a:rPr lang="en-US" sz="2800" b="1" dirty="0"/>
              <a:t>Preparation and Training (cont.)</a:t>
            </a:r>
          </a:p>
          <a:p>
            <a:pPr marL="0" indent="0">
              <a:buNone/>
            </a:pPr>
            <a:r>
              <a:rPr lang="en-US" sz="2200" b="1" dirty="0"/>
              <a:t>Electronic Devices and Breaks</a:t>
            </a:r>
          </a:p>
          <a:p>
            <a:pPr marL="230188" lvl="1" indent="-230188">
              <a:buFont typeface="Arial" panose="020B0604020202020204" pitchFamily="34" charset="0"/>
              <a:buChar char="•"/>
            </a:pPr>
            <a:r>
              <a:rPr lang="en-US" sz="2400" dirty="0"/>
              <a:t>Determine your school’s policy for the storage of electronic devices during testing. </a:t>
            </a:r>
          </a:p>
          <a:p>
            <a:pPr marL="230188" lvl="1" indent="-230188">
              <a:buFont typeface="Arial" panose="020B0604020202020204" pitchFamily="34" charset="0"/>
              <a:buChar char="•"/>
            </a:pPr>
            <a:r>
              <a:rPr lang="en-US" sz="2400" dirty="0"/>
              <a:t>Ensure that test administrators are aware of the policy that students are not allowed to access electronic devices at any time during a test session, including breaks. If a student accesses his or her electronic device(s) during a break, his or her test must be invalidated.</a:t>
            </a:r>
          </a:p>
          <a:p>
            <a:pPr marL="230188" lvl="1" indent="-230188">
              <a:buFont typeface="Arial" panose="020B0604020202020204" pitchFamily="34" charset="0"/>
              <a:buChar char="•"/>
            </a:pPr>
            <a:r>
              <a:rPr lang="en-US" sz="2400" dirty="0"/>
              <a:t>Ensure test administrators are aware of how to secure a student’s computer or device during a break. For short breaks (e.g., restroom), it is recommended that a visual block be applied to the student’s computer screen or device. For longer breaks, it is recommended that the student pause the test.</a:t>
            </a:r>
            <a:endParaRPr lang="en-US" sz="2400" dirty="0">
              <a:solidFill>
                <a:srgbClr val="FF0000"/>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68116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noAutofit/>
          </a:bodyPr>
          <a:lstStyle/>
          <a:p>
            <a:pPr marL="0" indent="0">
              <a:lnSpc>
                <a:spcPct val="80000"/>
              </a:lnSpc>
              <a:spcBef>
                <a:spcPts val="300"/>
              </a:spcBef>
              <a:spcAft>
                <a:spcPts val="300"/>
              </a:spcAft>
              <a:buNone/>
            </a:pPr>
            <a:r>
              <a:rPr lang="en-US" sz="2800" b="1" dirty="0"/>
              <a:t>Prepare for CBT Administration</a:t>
            </a:r>
          </a:p>
          <a:p>
            <a:pPr marL="0" indent="0">
              <a:lnSpc>
                <a:spcPct val="80000"/>
              </a:lnSpc>
              <a:spcBef>
                <a:spcPts val="300"/>
              </a:spcBef>
              <a:spcAft>
                <a:spcPts val="300"/>
              </a:spcAft>
              <a:buNone/>
            </a:pPr>
            <a:endParaRPr lang="en-US" sz="2400" b="1" dirty="0"/>
          </a:p>
          <a:p>
            <a:pPr>
              <a:lnSpc>
                <a:spcPct val="80000"/>
              </a:lnSpc>
              <a:spcBef>
                <a:spcPts val="300"/>
              </a:spcBef>
              <a:spcAft>
                <a:spcPts val="300"/>
              </a:spcAft>
            </a:pPr>
            <a:r>
              <a:rPr lang="en-US" sz="2400" dirty="0"/>
              <a:t>Ensure that all test administrators have active usernames and passwords to log in to TIDE. Test administrators will need access to the </a:t>
            </a:r>
            <a:r>
              <a:rPr lang="en-US" sz="2400" b="1" dirty="0"/>
              <a:t>TA Interface </a:t>
            </a:r>
            <a:r>
              <a:rPr lang="en-US" sz="2400" dirty="0"/>
              <a:t>in TIDE to administer tests. </a:t>
            </a:r>
          </a:p>
          <a:p>
            <a:pPr>
              <a:spcBef>
                <a:spcPts val="300"/>
              </a:spcBef>
              <a:spcAft>
                <a:spcPts val="300"/>
              </a:spcAft>
            </a:pPr>
            <a:r>
              <a:rPr lang="en-US" sz="2400" dirty="0"/>
              <a:t>Make sure that all your students are showing correctly in TIDE. You may need to manually add some students. Verify that student eligibility is correct and that accommodations and test settings are correct. </a:t>
            </a:r>
          </a:p>
          <a:p>
            <a:pPr>
              <a:spcBef>
                <a:spcPts val="300"/>
              </a:spcBef>
              <a:spcAft>
                <a:spcPts val="300"/>
              </a:spcAft>
            </a:pPr>
            <a:r>
              <a:rPr lang="en-US" sz="2400" b="1" dirty="0"/>
              <a:t>The Florida Education Identifier (FLEID) is now required when adding a student to TIDE. </a:t>
            </a:r>
          </a:p>
          <a:p>
            <a:pPr>
              <a:spcBef>
                <a:spcPts val="300"/>
              </a:spcBef>
              <a:spcAft>
                <a:spcPts val="300"/>
              </a:spcAft>
            </a:pPr>
            <a:r>
              <a:rPr lang="en-US" sz="2400" dirty="0"/>
              <a:t>Create Rosters as needed.</a:t>
            </a:r>
          </a:p>
          <a:p>
            <a:pPr>
              <a:spcBef>
                <a:spcPts val="300"/>
              </a:spcBef>
              <a:spcAft>
                <a:spcPts val="300"/>
              </a:spcAft>
            </a:pPr>
            <a:endParaRPr lang="en-US" sz="2400" b="1" dirty="0"/>
          </a:p>
        </p:txBody>
      </p:sp>
      <p:sp>
        <p:nvSpPr>
          <p:cNvPr id="5" name="Slide Number Placeholder 4"/>
          <p:cNvSpPr>
            <a:spLocks noGrp="1"/>
          </p:cNvSpPr>
          <p:nvPr>
            <p:ph type="sldNum" sz="quarter" idx="12"/>
          </p:nvPr>
        </p:nvSpPr>
        <p:spPr/>
        <p:txBody>
          <a:bodyPr/>
          <a:lstStyle/>
          <a:p>
            <a:fld id="{60F88D64-766A-45C3-93FE-3E1D3068B07A}" type="slidenum">
              <a:rPr lang="en-US" smtClean="0"/>
              <a:t>27</a:t>
            </a:fld>
            <a:endParaRPr lang="en-US" dirty="0"/>
          </a:p>
        </p:txBody>
      </p:sp>
    </p:spTree>
    <p:extLst>
      <p:ext uri="{BB962C8B-B14F-4D97-AF65-F5344CB8AC3E}">
        <p14:creationId xmlns:p14="http://schemas.microsoft.com/office/powerpoint/2010/main" val="793882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a:extLst>
            <a:ext uri="{FF2B5EF4-FFF2-40B4-BE49-F238E27FC236}">
              <a16:creationId xmlns:a16="http://schemas.microsoft.com/office/drawing/2014/main" id="{5AA6E7E0-E4F4-2CBC-6AB1-8192C4256A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F97B2-BC78-8800-B7EF-320DAE369392}"/>
              </a:ext>
            </a:extLst>
          </p:cNvPr>
          <p:cNvSpPr>
            <a:spLocks noGrp="1"/>
          </p:cNvSpPr>
          <p:nvPr>
            <p:ph idx="1"/>
          </p:nvPr>
        </p:nvSpPr>
        <p:spPr/>
        <p:txBody>
          <a:bodyPr>
            <a:noAutofit/>
          </a:bodyPr>
          <a:lstStyle/>
          <a:p>
            <a:pPr marL="0" indent="0">
              <a:lnSpc>
                <a:spcPct val="80000"/>
              </a:lnSpc>
              <a:spcBef>
                <a:spcPts val="300"/>
              </a:spcBef>
              <a:spcAft>
                <a:spcPts val="300"/>
              </a:spcAft>
              <a:buNone/>
            </a:pPr>
            <a:r>
              <a:rPr lang="en-US" sz="2800" b="1" dirty="0"/>
              <a:t>Prepare for CBT Administration</a:t>
            </a:r>
          </a:p>
          <a:p>
            <a:pPr marL="0" indent="0">
              <a:lnSpc>
                <a:spcPct val="80000"/>
              </a:lnSpc>
              <a:spcBef>
                <a:spcPts val="300"/>
              </a:spcBef>
              <a:spcAft>
                <a:spcPts val="300"/>
              </a:spcAft>
              <a:buNone/>
            </a:pPr>
            <a:endParaRPr lang="en-US" sz="2400" b="1" dirty="0"/>
          </a:p>
        </p:txBody>
      </p:sp>
      <p:sp>
        <p:nvSpPr>
          <p:cNvPr id="5" name="Slide Number Placeholder 4">
            <a:extLst>
              <a:ext uri="{FF2B5EF4-FFF2-40B4-BE49-F238E27FC236}">
                <a16:creationId xmlns:a16="http://schemas.microsoft.com/office/drawing/2014/main" id="{9A809705-D614-ECBB-0378-DD7B487B895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8CA61889-8F2A-4348-9AB4-7295F330BD2E}"/>
              </a:ext>
            </a:extLst>
          </p:cNvPr>
          <p:cNvPicPr>
            <a:picLocks noChangeAspect="1"/>
          </p:cNvPicPr>
          <p:nvPr/>
        </p:nvPicPr>
        <p:blipFill>
          <a:blip r:embed="rId4"/>
          <a:stretch>
            <a:fillRect/>
          </a:stretch>
        </p:blipFill>
        <p:spPr>
          <a:xfrm>
            <a:off x="0" y="1003056"/>
            <a:ext cx="9144000" cy="5245344"/>
          </a:xfrm>
          <a:prstGeom prst="rect">
            <a:avLst/>
          </a:prstGeom>
          <a:ln>
            <a:solidFill>
              <a:schemeClr val="tx1"/>
            </a:solidFill>
          </a:ln>
        </p:spPr>
      </p:pic>
      <p:sp>
        <p:nvSpPr>
          <p:cNvPr id="12" name="Title 1">
            <a:extLst>
              <a:ext uri="{FF2B5EF4-FFF2-40B4-BE49-F238E27FC236}">
                <a16:creationId xmlns:a16="http://schemas.microsoft.com/office/drawing/2014/main" id="{F432A9C4-0836-0EB0-9A19-37FF61D08F18}"/>
              </a:ext>
            </a:extLst>
          </p:cNvPr>
          <p:cNvSpPr txBox="1">
            <a:spLocks/>
          </p:cNvSpPr>
          <p:nvPr/>
        </p:nvSpPr>
        <p:spPr>
          <a:xfrm>
            <a:off x="228600" y="251619"/>
            <a:ext cx="8610600" cy="662781"/>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dirty="0"/>
              <a:t>TIDE Updates</a:t>
            </a:r>
          </a:p>
        </p:txBody>
      </p:sp>
    </p:spTree>
    <p:extLst>
      <p:ext uri="{BB962C8B-B14F-4D97-AF65-F5344CB8AC3E}">
        <p14:creationId xmlns:p14="http://schemas.microsoft.com/office/powerpoint/2010/main" val="1113051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a:extLst>
            <a:ext uri="{FF2B5EF4-FFF2-40B4-BE49-F238E27FC236}">
              <a16:creationId xmlns:a16="http://schemas.microsoft.com/office/drawing/2014/main" id="{BA3E86DD-8EC6-ED46-F11E-82D00B5481F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A1359B0-EB78-2E0D-9FA8-5911643467B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Title 1">
            <a:extLst>
              <a:ext uri="{FF2B5EF4-FFF2-40B4-BE49-F238E27FC236}">
                <a16:creationId xmlns:a16="http://schemas.microsoft.com/office/drawing/2014/main" id="{3FB6CB21-A4D2-1A68-7EB0-4A6CC8E22A83}"/>
              </a:ext>
            </a:extLst>
          </p:cNvPr>
          <p:cNvSpPr txBox="1">
            <a:spLocks/>
          </p:cNvSpPr>
          <p:nvPr/>
        </p:nvSpPr>
        <p:spPr>
          <a:xfrm>
            <a:off x="228600" y="251619"/>
            <a:ext cx="8610600" cy="662781"/>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TDS Updates</a:t>
            </a:r>
          </a:p>
        </p:txBody>
      </p:sp>
      <p:pic>
        <p:nvPicPr>
          <p:cNvPr id="4" name="Picture 3">
            <a:extLst>
              <a:ext uri="{FF2B5EF4-FFF2-40B4-BE49-F238E27FC236}">
                <a16:creationId xmlns:a16="http://schemas.microsoft.com/office/drawing/2014/main" id="{1A63126E-D8BC-AE92-2B9B-AF004F0A2CBB}"/>
              </a:ext>
            </a:extLst>
          </p:cNvPr>
          <p:cNvPicPr>
            <a:picLocks noChangeAspect="1"/>
          </p:cNvPicPr>
          <p:nvPr/>
        </p:nvPicPr>
        <p:blipFill>
          <a:blip r:embed="rId4"/>
          <a:stretch>
            <a:fillRect/>
          </a:stretch>
        </p:blipFill>
        <p:spPr>
          <a:xfrm>
            <a:off x="0" y="1022920"/>
            <a:ext cx="9144000" cy="5454080"/>
          </a:xfrm>
          <a:prstGeom prst="rect">
            <a:avLst/>
          </a:prstGeom>
          <a:ln>
            <a:solidFill>
              <a:schemeClr val="tx1"/>
            </a:solidFill>
          </a:ln>
        </p:spPr>
      </p:pic>
    </p:spTree>
    <p:extLst>
      <p:ext uri="{BB962C8B-B14F-4D97-AF65-F5344CB8AC3E}">
        <p14:creationId xmlns:p14="http://schemas.microsoft.com/office/powerpoint/2010/main" val="2431159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27038"/>
            <a:ext cx="6781800" cy="1096962"/>
          </a:xfrm>
        </p:spPr>
        <p:txBody>
          <a:bodyPr>
            <a:normAutofit fontScale="90000"/>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228600" y="1981200"/>
            <a:ext cx="8737092" cy="3581400"/>
          </a:xfrm>
        </p:spPr>
        <p:txBody>
          <a:bodyPr>
            <a:noAutofit/>
          </a:bodyPr>
          <a:lstStyle/>
          <a:p>
            <a:pPr>
              <a:spcBef>
                <a:spcPts val="900"/>
              </a:spcBef>
              <a:spcAft>
                <a:spcPts val="900"/>
              </a:spcAft>
            </a:pPr>
            <a:r>
              <a:rPr lang="en-US" sz="2400" b="1" dirty="0"/>
              <a:t>Test administrators </a:t>
            </a:r>
            <a:r>
              <a:rPr lang="en-US" sz="2400" dirty="0"/>
              <a:t>should report possible breaches of test security (e.g., secure test content that has been photographed, copied, or otherwise recorded) to the </a:t>
            </a:r>
            <a:r>
              <a:rPr lang="en-US" sz="2400" b="1" dirty="0"/>
              <a:t>school assessment coordinator </a:t>
            </a:r>
            <a:r>
              <a:rPr lang="en-US" sz="2400" dirty="0"/>
              <a:t>immediately. </a:t>
            </a:r>
          </a:p>
          <a:p>
            <a:pPr>
              <a:spcBef>
                <a:spcPts val="900"/>
              </a:spcBef>
              <a:spcAft>
                <a:spcPts val="900"/>
              </a:spcAft>
            </a:pPr>
            <a:r>
              <a:rPr lang="en-US" sz="2400" dirty="0"/>
              <a:t>If a security breach is identified, the </a:t>
            </a:r>
            <a:r>
              <a:rPr lang="en-US" sz="2400" b="1" dirty="0"/>
              <a:t>school assessment coordinator</a:t>
            </a:r>
            <a:r>
              <a:rPr lang="en-US" sz="2400" dirty="0"/>
              <a:t> must contact the district assessment coordinator.</a:t>
            </a:r>
          </a:p>
          <a:p>
            <a:pPr>
              <a:lnSpc>
                <a:spcPct val="80000"/>
              </a:lnSpc>
              <a:spcBef>
                <a:spcPts val="900"/>
              </a:spcBef>
              <a:spcAft>
                <a:spcPts val="900"/>
              </a:spcAft>
            </a:pPr>
            <a:r>
              <a:rPr lang="en-US" sz="2400" dirty="0"/>
              <a:t>For any test irregularities that require further investigation by the district, a written report must be submitted within 10 calendar days after the irregularity or security breach was identified.</a:t>
            </a:r>
          </a:p>
        </p:txBody>
      </p:sp>
      <p:sp>
        <p:nvSpPr>
          <p:cNvPr id="6" name="Slide Number Placeholder 5"/>
          <p:cNvSpPr>
            <a:spLocks noGrp="1"/>
          </p:cNvSpPr>
          <p:nvPr>
            <p:ph type="sldNum" sz="quarter" idx="12"/>
          </p:nvPr>
        </p:nvSpPr>
        <p:spPr/>
        <p:txBody>
          <a:bodyPr/>
          <a:lstStyle/>
          <a:p>
            <a:fld id="{60F88D64-766A-45C3-93FE-3E1D3068B07A}" type="slidenum">
              <a:rPr lang="en-US" smtClean="0"/>
              <a:t>3</a:t>
            </a:fld>
            <a:endParaRPr lang="en-US" dirty="0"/>
          </a:p>
        </p:txBody>
      </p:sp>
    </p:spTree>
    <p:extLst>
      <p:ext uri="{BB962C8B-B14F-4D97-AF65-F5344CB8AC3E}">
        <p14:creationId xmlns:p14="http://schemas.microsoft.com/office/powerpoint/2010/main" val="2492246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lstStyle/>
          <a:p>
            <a:pPr marL="0" indent="0">
              <a:buNone/>
            </a:pPr>
            <a:r>
              <a:rPr lang="en-US" sz="2800" b="1" dirty="0">
                <a:solidFill>
                  <a:prstClr val="black"/>
                </a:solidFill>
              </a:rPr>
              <a:t>Meet with your Technology Coordinator</a:t>
            </a:r>
          </a:p>
          <a:p>
            <a:r>
              <a:rPr lang="en-US" sz="2400" dirty="0"/>
              <a:t>It is important that technology coordinators understand their responsibilities before, during, and after a computer-based test administration. </a:t>
            </a:r>
          </a:p>
          <a:p>
            <a:r>
              <a:rPr lang="en-US" sz="2400" b="1" dirty="0"/>
              <a:t>The latest version of the secure browser must be installed on all computers or devices that students will use for testing. </a:t>
            </a:r>
          </a:p>
          <a:p>
            <a:r>
              <a:rPr lang="en-US" sz="2400" dirty="0"/>
              <a:t>Review the instructions and information for technology coordinators, as well as all test administration and security policies and procedures included in the manual, with your technology coordinator and create a plan for handling issues during testing. </a:t>
            </a:r>
          </a:p>
          <a:p>
            <a:endParaRPr lang="en-US" sz="2400" dirty="0"/>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8647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467600" cy="1096962"/>
          </a:xfrm>
        </p:spPr>
        <p:txBody>
          <a:bodyPr>
            <a:noAutofit/>
          </a:bodyPr>
          <a:lstStyle/>
          <a:p>
            <a:r>
              <a:rPr lang="en-US" sz="4000" dirty="0"/>
              <a:t>School Assessment Coordinator Before Testing</a:t>
            </a:r>
          </a:p>
        </p:txBody>
      </p:sp>
      <p:sp>
        <p:nvSpPr>
          <p:cNvPr id="3" name="Content Placeholder 2"/>
          <p:cNvSpPr>
            <a:spLocks noGrp="1"/>
          </p:cNvSpPr>
          <p:nvPr>
            <p:ph idx="1"/>
          </p:nvPr>
        </p:nvSpPr>
        <p:spPr>
          <a:xfrm>
            <a:off x="228600" y="1752601"/>
            <a:ext cx="8607582" cy="4419599"/>
          </a:xfrm>
        </p:spPr>
        <p:txBody>
          <a:bodyPr>
            <a:noAutofit/>
          </a:bodyPr>
          <a:lstStyle/>
          <a:p>
            <a:pPr marL="0" indent="0">
              <a:buNone/>
            </a:pPr>
            <a:r>
              <a:rPr lang="en-US" sz="2800" b="1" dirty="0"/>
              <a:t>Print Test Tickets</a:t>
            </a:r>
          </a:p>
          <a:p>
            <a:r>
              <a:rPr lang="en-US" sz="2600" dirty="0"/>
              <a:t>Each student must have a test ticket to log in to computer-based assessments. </a:t>
            </a:r>
          </a:p>
          <a:p>
            <a:r>
              <a:rPr lang="en-US" sz="2600" dirty="0"/>
              <a:t>See the TIDE user guides for instructions on generating and printing test tickets.</a:t>
            </a:r>
          </a:p>
          <a:p>
            <a:r>
              <a:rPr lang="en-US" sz="2600" dirty="0"/>
              <a:t>Prior to </a:t>
            </a:r>
            <a:r>
              <a:rPr lang="en-US" sz="2600" b="1" dirty="0"/>
              <a:t>computer-based</a:t>
            </a:r>
            <a:r>
              <a:rPr lang="en-US" sz="2600" dirty="0"/>
              <a:t> test administrations, print test tickets to distribute to test administrators.</a:t>
            </a:r>
          </a:p>
          <a:p>
            <a:r>
              <a:rPr lang="en-US" sz="2600" dirty="0"/>
              <a:t>Test tickets are considered secure materials and must be stored in a secure location before and after testing and returned in the District Assessment Coordinator ONLY box.</a:t>
            </a:r>
          </a:p>
          <a:p>
            <a:endParaRPr lang="en-US" sz="2600" dirty="0"/>
          </a:p>
          <a:p>
            <a:endParaRPr lang="en-US" sz="2600" dirty="0"/>
          </a:p>
        </p:txBody>
      </p:sp>
      <p:sp>
        <p:nvSpPr>
          <p:cNvPr id="5" name="Slide Number Placeholder 4"/>
          <p:cNvSpPr>
            <a:spLocks noGrp="1"/>
          </p:cNvSpPr>
          <p:nvPr>
            <p:ph type="sldNum" sz="quarter" idx="12"/>
          </p:nvPr>
        </p:nvSpPr>
        <p:spPr/>
        <p:txBody>
          <a:bodyPr/>
          <a:lstStyle/>
          <a:p>
            <a:fld id="{60F88D64-766A-45C3-93FE-3E1D3068B07A}" type="slidenum">
              <a:rPr lang="en-US" smtClean="0"/>
              <a:t>31</a:t>
            </a:fld>
            <a:endParaRPr lang="en-US" dirty="0"/>
          </a:p>
        </p:txBody>
      </p:sp>
    </p:spTree>
    <p:extLst>
      <p:ext uri="{BB962C8B-B14F-4D97-AF65-F5344CB8AC3E}">
        <p14:creationId xmlns:p14="http://schemas.microsoft.com/office/powerpoint/2010/main" val="2834679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91138" name="Title 1"/>
          <p:cNvSpPr>
            <a:spLocks noGrp="1"/>
          </p:cNvSpPr>
          <p:nvPr>
            <p:ph type="title"/>
          </p:nvPr>
        </p:nvSpPr>
        <p:spPr>
          <a:xfrm>
            <a:off x="228600" y="251619"/>
            <a:ext cx="7772400" cy="1096962"/>
          </a:xfrm>
        </p:spPr>
        <p:txBody>
          <a:bodyPr>
            <a:normAutofit fontScale="90000"/>
          </a:bodyPr>
          <a:lstStyle/>
          <a:p>
            <a:r>
              <a:rPr lang="en-US" dirty="0"/>
              <a:t>School Assessment Coordinator</a:t>
            </a:r>
            <a:br>
              <a:rPr lang="en-US" dirty="0"/>
            </a:br>
            <a:r>
              <a:rPr lang="en-US" dirty="0"/>
              <a:t>Before Testing</a:t>
            </a:r>
          </a:p>
        </p:txBody>
      </p:sp>
      <p:sp>
        <p:nvSpPr>
          <p:cNvPr id="91139" name="Content Placeholder 2"/>
          <p:cNvSpPr>
            <a:spLocks noGrp="1"/>
          </p:cNvSpPr>
          <p:nvPr>
            <p:ph idx="1"/>
          </p:nvPr>
        </p:nvSpPr>
        <p:spPr>
          <a:xfrm>
            <a:off x="76200" y="1828800"/>
            <a:ext cx="8915400" cy="4876800"/>
          </a:xfrm>
        </p:spPr>
        <p:txBody>
          <a:bodyPr/>
          <a:lstStyle/>
          <a:p>
            <a:pPr marL="0" indent="0">
              <a:spcBef>
                <a:spcPts val="300"/>
              </a:spcBef>
              <a:spcAft>
                <a:spcPts val="300"/>
              </a:spcAft>
              <a:buNone/>
            </a:pPr>
            <a:r>
              <a:rPr lang="en-US" sz="2800" b="1" dirty="0"/>
              <a:t>Print On-Demand </a:t>
            </a:r>
            <a:r>
              <a:rPr lang="en-US" sz="2800" b="1" dirty="0" err="1"/>
              <a:t>PreID</a:t>
            </a:r>
            <a:r>
              <a:rPr lang="en-US" sz="2800" b="1" dirty="0"/>
              <a:t> Labels (PBT)</a:t>
            </a:r>
          </a:p>
          <a:p>
            <a:pPr>
              <a:spcBef>
                <a:spcPts val="300"/>
              </a:spcBef>
              <a:spcAft>
                <a:spcPts val="300"/>
              </a:spcAft>
            </a:pPr>
            <a:endParaRPr lang="en-US" sz="2200" b="1" dirty="0"/>
          </a:p>
          <a:p>
            <a:r>
              <a:rPr lang="en-US" sz="2600" dirty="0" err="1"/>
              <a:t>PreID</a:t>
            </a:r>
            <a:r>
              <a:rPr lang="en-US" sz="2600" dirty="0"/>
              <a:t> Labels must be printed and applied to paper-based test and answer books.</a:t>
            </a:r>
          </a:p>
          <a:p>
            <a:r>
              <a:rPr lang="en-US" sz="2600" dirty="0"/>
              <a:t>Instructions for printing </a:t>
            </a:r>
            <a:r>
              <a:rPr lang="en-US" sz="2600" dirty="0" err="1"/>
              <a:t>PreID</a:t>
            </a:r>
            <a:r>
              <a:rPr lang="en-US" sz="2600" dirty="0"/>
              <a:t> labels are in the </a:t>
            </a:r>
            <a:r>
              <a:rPr lang="en-US" sz="2600" i="1" dirty="0"/>
              <a:t>TIDE User Guide.</a:t>
            </a:r>
          </a:p>
          <a:p>
            <a:r>
              <a:rPr lang="en-US" sz="2600" dirty="0"/>
              <a:t>School staff may verify and apply labels </a:t>
            </a:r>
            <a:r>
              <a:rPr lang="en-US" sz="2600" b="1" dirty="0"/>
              <a:t>no sooner than one week prior to testing</a:t>
            </a:r>
            <a:r>
              <a:rPr lang="en-US" sz="2600" dirty="0"/>
              <a:t>.</a:t>
            </a:r>
          </a:p>
          <a:p>
            <a:endParaRPr lang="en-US" sz="2400" dirty="0"/>
          </a:p>
        </p:txBody>
      </p:sp>
      <p:sp>
        <p:nvSpPr>
          <p:cNvPr id="91140"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163106E-7B88-43A2-AEAD-DEF181336363}" type="slidenum">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mn-ea"/>
              <a:cs typeface="+mn-cs"/>
            </a:endParaRPr>
          </a:p>
        </p:txBody>
      </p:sp>
    </p:spTree>
    <p:extLst>
      <p:ext uri="{BB962C8B-B14F-4D97-AF65-F5344CB8AC3E}">
        <p14:creationId xmlns:p14="http://schemas.microsoft.com/office/powerpoint/2010/main" val="2888615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lstStyle/>
          <a:p>
            <a:pPr marL="0" indent="0">
              <a:buNone/>
            </a:pPr>
            <a:r>
              <a:rPr lang="en-US" sz="2800" b="1" dirty="0">
                <a:solidFill>
                  <a:prstClr val="black"/>
                </a:solidFill>
              </a:rPr>
              <a:t>Ensure Implementation of Accommodations</a:t>
            </a:r>
          </a:p>
          <a:p>
            <a:r>
              <a:rPr lang="en-US" sz="2400" dirty="0"/>
              <a:t>The </a:t>
            </a:r>
            <a:r>
              <a:rPr lang="en-US" sz="2400" b="1" dirty="0"/>
              <a:t>Accommodations Guide </a:t>
            </a:r>
            <a:r>
              <a:rPr lang="en-US" sz="2400" dirty="0"/>
              <a:t>provides information concerning allowable accommodations for students with disabilities and for ELLs.</a:t>
            </a:r>
          </a:p>
          <a:p>
            <a:r>
              <a:rPr lang="en-US" sz="2400" dirty="0"/>
              <a:t>When testing students with accommodations, prior planning is necessary to ensure that accommodations indicated on student IEPs, Section 504 plans, or ELL plans are implemented. Arrangements for implementing accommodations must be made prior to the administration dates. </a:t>
            </a:r>
          </a:p>
          <a:p>
            <a:r>
              <a:rPr lang="en-US" sz="2400" dirty="0"/>
              <a:t>Make sure that test administrators have been properly trained regarding accommodations and have made provisions for the exact accommodations needed for individual students to avoid test invalidations. </a:t>
            </a:r>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33</a:t>
            </a:fld>
            <a:endParaRPr lang="en-US" dirty="0"/>
          </a:p>
        </p:txBody>
      </p:sp>
    </p:spTree>
    <p:extLst>
      <p:ext uri="{BB962C8B-B14F-4D97-AF65-F5344CB8AC3E}">
        <p14:creationId xmlns:p14="http://schemas.microsoft.com/office/powerpoint/2010/main" val="4144711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305800" cy="1096962"/>
          </a:xfrm>
        </p:spPr>
        <p:txBody>
          <a:bodyPr>
            <a:normAutofit fontScale="90000"/>
          </a:bodyPr>
          <a:lstStyle/>
          <a:p>
            <a:r>
              <a:rPr lang="en-US" dirty="0"/>
              <a:t>School Assessment Coordinator Before Testing</a:t>
            </a:r>
          </a:p>
        </p:txBody>
      </p:sp>
      <p:sp>
        <p:nvSpPr>
          <p:cNvPr id="3" name="Content Placeholder 2"/>
          <p:cNvSpPr>
            <a:spLocks noGrp="1"/>
          </p:cNvSpPr>
          <p:nvPr>
            <p:ph idx="1"/>
          </p:nvPr>
        </p:nvSpPr>
        <p:spPr>
          <a:xfrm>
            <a:off x="228600" y="1752600"/>
            <a:ext cx="8737092" cy="4343399"/>
          </a:xfrm>
        </p:spPr>
        <p:txBody>
          <a:bodyPr/>
          <a:lstStyle/>
          <a:p>
            <a:pPr marL="0" indent="0">
              <a:buNone/>
            </a:pPr>
            <a:r>
              <a:rPr lang="en-US" sz="2800" b="1" dirty="0">
                <a:solidFill>
                  <a:prstClr val="black"/>
                </a:solidFill>
              </a:rPr>
              <a:t>Ensure Implementation of Accommodations (cont.)</a:t>
            </a:r>
          </a:p>
          <a:p>
            <a:r>
              <a:rPr lang="en-US" sz="2400" dirty="0"/>
              <a:t>In TIDE, ensure the appropriate accommodations by selecting them on the student details page.</a:t>
            </a:r>
          </a:p>
          <a:p>
            <a:r>
              <a:rPr lang="en-US" sz="2400" b="1" dirty="0"/>
              <a:t>This must be done before testing. </a:t>
            </a:r>
          </a:p>
          <a:p>
            <a:r>
              <a:rPr lang="en-US" sz="2400" dirty="0"/>
              <a:t>Detailed instructions are given in the </a:t>
            </a:r>
            <a:r>
              <a:rPr lang="en-US" sz="2400" i="1" dirty="0"/>
              <a:t>TIDE User Guide</a:t>
            </a:r>
            <a:r>
              <a:rPr lang="en-US" sz="2400" dirty="0"/>
              <a:t>.</a:t>
            </a:r>
          </a:p>
          <a:p>
            <a:r>
              <a:rPr lang="en-US" sz="2400" dirty="0"/>
              <a:t>Accommodated scripts are available on the Florida Assessment Portal.</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5337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114300" y="1676400"/>
            <a:ext cx="8915400" cy="4648200"/>
          </a:xfrm>
        </p:spPr>
        <p:txBody>
          <a:bodyPr>
            <a:noAutofit/>
          </a:bodyPr>
          <a:lstStyle/>
          <a:p>
            <a:pPr marL="0" indent="0">
              <a:lnSpc>
                <a:spcPct val="80000"/>
              </a:lnSpc>
              <a:spcBef>
                <a:spcPts val="600"/>
              </a:spcBef>
              <a:spcAft>
                <a:spcPts val="600"/>
              </a:spcAft>
              <a:buNone/>
            </a:pPr>
            <a:r>
              <a:rPr lang="en-US" sz="2800" b="1" dirty="0"/>
              <a:t>Required Administration Information</a:t>
            </a:r>
          </a:p>
          <a:p>
            <a:pPr marL="0" indent="0">
              <a:lnSpc>
                <a:spcPct val="80000"/>
              </a:lnSpc>
              <a:spcBef>
                <a:spcPts val="0"/>
              </a:spcBef>
              <a:spcAft>
                <a:spcPts val="600"/>
              </a:spcAft>
              <a:buNone/>
            </a:pPr>
            <a:r>
              <a:rPr lang="en-US" sz="2400" dirty="0"/>
              <a:t>Communicate to test administrators the process for collecting the required administration information, which includes the following:</a:t>
            </a:r>
          </a:p>
          <a:p>
            <a:pPr lvl="1">
              <a:spcBef>
                <a:spcPts val="300"/>
              </a:spcBef>
              <a:spcAft>
                <a:spcPts val="300"/>
              </a:spcAft>
              <a:buFont typeface="Arial" panose="020B0604020202020204" pitchFamily="34" charset="0"/>
              <a:buChar char="•"/>
            </a:pPr>
            <a:r>
              <a:rPr lang="en-US" sz="2400" dirty="0"/>
              <a:t>Subject</a:t>
            </a:r>
          </a:p>
          <a:p>
            <a:pPr lvl="1">
              <a:spcBef>
                <a:spcPts val="300"/>
              </a:spcBef>
              <a:spcAft>
                <a:spcPts val="300"/>
              </a:spcAft>
              <a:buFont typeface="Arial" panose="020B0604020202020204" pitchFamily="34" charset="0"/>
              <a:buChar char="•"/>
            </a:pPr>
            <a:r>
              <a:rPr lang="en-US" sz="2400" dirty="0"/>
              <a:t>Session ID</a:t>
            </a:r>
          </a:p>
          <a:p>
            <a:pPr lvl="1">
              <a:spcBef>
                <a:spcPts val="300"/>
              </a:spcBef>
              <a:spcAft>
                <a:spcPts val="300"/>
              </a:spcAft>
              <a:buFont typeface="Arial" panose="020B0604020202020204" pitchFamily="34" charset="0"/>
              <a:buChar char="•"/>
            </a:pPr>
            <a:r>
              <a:rPr lang="en-US" sz="2400" dirty="0"/>
              <a:t>Grade level</a:t>
            </a:r>
          </a:p>
          <a:p>
            <a:pPr lvl="1">
              <a:spcBef>
                <a:spcPts val="300"/>
              </a:spcBef>
              <a:spcAft>
                <a:spcPts val="300"/>
              </a:spcAft>
              <a:buFont typeface="Arial" panose="020B0604020202020204" pitchFamily="34" charset="0"/>
              <a:buChar char="•"/>
            </a:pPr>
            <a:r>
              <a:rPr lang="en-US" sz="2400" dirty="0"/>
              <a:t>Student Names and ID Numbers</a:t>
            </a:r>
          </a:p>
          <a:p>
            <a:pPr lvl="1">
              <a:spcBef>
                <a:spcPts val="300"/>
              </a:spcBef>
              <a:spcAft>
                <a:spcPts val="300"/>
              </a:spcAft>
              <a:buFont typeface="Arial" panose="020B0604020202020204" pitchFamily="34" charset="0"/>
              <a:buChar char="•"/>
            </a:pPr>
            <a:r>
              <a:rPr lang="en-US" sz="2400" dirty="0"/>
              <a:t>Attendance information </a:t>
            </a:r>
          </a:p>
          <a:p>
            <a:pPr marL="914400" lvl="2" indent="0">
              <a:spcBef>
                <a:spcPts val="300"/>
              </a:spcBef>
              <a:spcAft>
                <a:spcPts val="300"/>
              </a:spcAft>
              <a:buNone/>
            </a:pPr>
            <a:r>
              <a:rPr lang="en-US" sz="2000" dirty="0"/>
              <a:t>     (</a:t>
            </a:r>
            <a:r>
              <a:rPr lang="en-US" sz="2000" b="1" dirty="0"/>
              <a:t>P</a:t>
            </a:r>
            <a:r>
              <a:rPr lang="en-US" sz="2000" dirty="0"/>
              <a:t>=Present, </a:t>
            </a:r>
            <a:r>
              <a:rPr lang="en-US" sz="2000" b="1" dirty="0"/>
              <a:t>A</a:t>
            </a:r>
            <a:r>
              <a:rPr lang="en-US" sz="2000" dirty="0"/>
              <a:t>=Absent, </a:t>
            </a:r>
            <a:r>
              <a:rPr lang="en-US" sz="2000" b="1" dirty="0"/>
              <a:t>W</a:t>
            </a:r>
            <a:r>
              <a:rPr lang="en-US" sz="2000" dirty="0"/>
              <a:t>=Withdrawn, and </a:t>
            </a:r>
            <a:r>
              <a:rPr lang="en-US" sz="2000" b="1" dirty="0"/>
              <a:t>P/I</a:t>
            </a:r>
            <a:r>
              <a:rPr lang="en-US" sz="2000" dirty="0"/>
              <a:t>=Present but Invalidated)</a:t>
            </a:r>
          </a:p>
          <a:p>
            <a:pPr lvl="1">
              <a:spcBef>
                <a:spcPts val="300"/>
              </a:spcBef>
              <a:spcAft>
                <a:spcPts val="300"/>
              </a:spcAft>
              <a:buFont typeface="Arial" panose="020B0604020202020204" pitchFamily="34" charset="0"/>
              <a:buChar char="•"/>
            </a:pPr>
            <a:r>
              <a:rPr lang="en-US" sz="2400" dirty="0"/>
              <a:t>Accommodations Provided AND Accommodations Used</a:t>
            </a:r>
          </a:p>
          <a:p>
            <a:pPr lvl="1">
              <a:spcBef>
                <a:spcPts val="300"/>
              </a:spcBef>
              <a:spcAft>
                <a:spcPts val="300"/>
              </a:spcAft>
              <a:buFont typeface="Arial" panose="020B0604020202020204" pitchFamily="34" charset="0"/>
              <a:buChar char="•"/>
            </a:pPr>
            <a:r>
              <a:rPr lang="en-US" sz="2400" dirty="0"/>
              <a:t>Signatures of test administrator and school assessment coordinator</a:t>
            </a:r>
          </a:p>
          <a:p>
            <a:pPr lvl="1">
              <a:spcBef>
                <a:spcPts val="300"/>
              </a:spcBef>
              <a:spcAft>
                <a:spcPts val="300"/>
              </a:spcAft>
              <a:buFont typeface="Arial" panose="020B0604020202020204" pitchFamily="34" charset="0"/>
              <a:buChar char="•"/>
            </a:pPr>
            <a:r>
              <a:rPr lang="en-US" sz="2400" dirty="0"/>
              <a:t>Security numbers of PBT documents assigned to each student</a:t>
            </a:r>
          </a:p>
          <a:p>
            <a:pPr>
              <a:lnSpc>
                <a:spcPct val="80000"/>
              </a:lnSpc>
              <a:spcBef>
                <a:spcPts val="600"/>
              </a:spcBef>
              <a:spcAft>
                <a:spcPts val="600"/>
              </a:spcAft>
            </a:pPr>
            <a:endParaRPr lang="en-US" sz="22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8786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89AB77D4-AC38-F591-2AE5-7E91395662C8}"/>
              </a:ext>
            </a:extLst>
          </p:cNvPr>
          <p:cNvPicPr>
            <a:picLocks noChangeAspect="1"/>
          </p:cNvPicPr>
          <p:nvPr/>
        </p:nvPicPr>
        <p:blipFill>
          <a:blip r:embed="rId4"/>
          <a:stretch>
            <a:fillRect/>
          </a:stretch>
        </p:blipFill>
        <p:spPr>
          <a:xfrm>
            <a:off x="257360" y="59508"/>
            <a:ext cx="8581840" cy="6701935"/>
          </a:xfrm>
          <a:prstGeom prst="rect">
            <a:avLst/>
          </a:prstGeom>
          <a:ln>
            <a:solidFill>
              <a:schemeClr val="tx1"/>
            </a:solidFill>
          </a:ln>
        </p:spPr>
      </p:pic>
    </p:spTree>
    <p:extLst>
      <p:ext uri="{BB962C8B-B14F-4D97-AF65-F5344CB8AC3E}">
        <p14:creationId xmlns:p14="http://schemas.microsoft.com/office/powerpoint/2010/main" val="2291854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5344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228600" y="1752600"/>
            <a:ext cx="8737092" cy="4343399"/>
          </a:xfrm>
        </p:spPr>
        <p:txBody>
          <a:bodyPr>
            <a:noAutofit/>
          </a:bodyPr>
          <a:lstStyle/>
          <a:p>
            <a:pPr marL="0" indent="0">
              <a:buNone/>
            </a:pPr>
            <a:r>
              <a:rPr lang="en-US" sz="2800" b="1" dirty="0"/>
              <a:t>Security Log</a:t>
            </a:r>
            <a:endParaRPr lang="en-US" sz="2800" dirty="0"/>
          </a:p>
          <a:p>
            <a:r>
              <a:rPr lang="en-US" sz="2400" dirty="0"/>
              <a:t>Each test administrator is required to maintain an accurate </a:t>
            </a:r>
            <a:r>
              <a:rPr lang="en-US" sz="2400" b="1" dirty="0"/>
              <a:t>Security Log</a:t>
            </a:r>
            <a:r>
              <a:rPr lang="en-US" sz="2400" dirty="0"/>
              <a:t>, provided in the testing manuals. </a:t>
            </a:r>
          </a:p>
          <a:p>
            <a:r>
              <a:rPr lang="en-US" sz="2400" b="1" dirty="0"/>
              <a:t>Anyone who enters a testing room for any length of time is required to sign the log. </a:t>
            </a:r>
          </a:p>
          <a:p>
            <a:r>
              <a:rPr lang="en-US" sz="2400" dirty="0"/>
              <a:t>This applies to test administrators, proctors, and anyone who relieves a test administrator, even for a short break.</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9105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a:extLst>
            <a:ext uri="{FF2B5EF4-FFF2-40B4-BE49-F238E27FC236}">
              <a16:creationId xmlns:a16="http://schemas.microsoft.com/office/drawing/2014/main" id="{92348C2E-02FD-5B45-401A-0209364692C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B3876A-461C-9EA8-D4A4-01D2E08D157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9624CA67-CA86-1A0C-612F-44E254394C38}"/>
              </a:ext>
            </a:extLst>
          </p:cNvPr>
          <p:cNvPicPr>
            <a:picLocks noChangeAspect="1"/>
          </p:cNvPicPr>
          <p:nvPr/>
        </p:nvPicPr>
        <p:blipFill>
          <a:blip r:embed="rId4"/>
          <a:stretch>
            <a:fillRect/>
          </a:stretch>
        </p:blipFill>
        <p:spPr>
          <a:xfrm>
            <a:off x="79479" y="74798"/>
            <a:ext cx="8985042" cy="6638900"/>
          </a:xfrm>
          <a:prstGeom prst="rect">
            <a:avLst/>
          </a:prstGeom>
          <a:ln>
            <a:solidFill>
              <a:schemeClr val="tx1"/>
            </a:solidFill>
          </a:ln>
        </p:spPr>
      </p:pic>
    </p:spTree>
    <p:extLst>
      <p:ext uri="{BB962C8B-B14F-4D97-AF65-F5344CB8AC3E}">
        <p14:creationId xmlns:p14="http://schemas.microsoft.com/office/powerpoint/2010/main" val="124110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0" y="1676400"/>
            <a:ext cx="9144000" cy="4648200"/>
          </a:xfrm>
        </p:spPr>
        <p:txBody>
          <a:bodyPr>
            <a:noAutofit/>
          </a:bodyPr>
          <a:lstStyle/>
          <a:p>
            <a:pPr marL="0" lvl="0" indent="115888">
              <a:buNone/>
            </a:pPr>
            <a:r>
              <a:rPr lang="en-US" sz="2800" b="1" dirty="0">
                <a:solidFill>
                  <a:prstClr val="black"/>
                </a:solidFill>
              </a:rPr>
              <a:t>Seating Charts</a:t>
            </a:r>
          </a:p>
          <a:p>
            <a:pPr marL="0" lvl="0" indent="115888">
              <a:buNone/>
            </a:pPr>
            <a:r>
              <a:rPr lang="en-US" sz="2400" dirty="0"/>
              <a:t>Test administrators are required to maintain an accurate seating chart</a:t>
            </a:r>
          </a:p>
          <a:p>
            <a:pPr marL="0" lvl="0" indent="115888">
              <a:buNone/>
            </a:pPr>
            <a:r>
              <a:rPr lang="en-US" sz="2400" dirty="0"/>
              <a:t>for each group of students testing, and should include the following:</a:t>
            </a:r>
          </a:p>
          <a:p>
            <a:pPr lvl="1">
              <a:spcBef>
                <a:spcPts val="300"/>
              </a:spcBef>
              <a:spcAft>
                <a:spcPts val="300"/>
              </a:spcAft>
            </a:pPr>
            <a:r>
              <a:rPr lang="en-US" sz="2400" dirty="0"/>
              <a:t>Test Administrator name</a:t>
            </a:r>
          </a:p>
          <a:p>
            <a:pPr lvl="1">
              <a:spcBef>
                <a:spcPts val="300"/>
              </a:spcBef>
              <a:spcAft>
                <a:spcPts val="300"/>
              </a:spcAft>
            </a:pPr>
            <a:r>
              <a:rPr lang="en-US" sz="2400" dirty="0"/>
              <a:t>Date</a:t>
            </a:r>
          </a:p>
          <a:p>
            <a:pPr lvl="1">
              <a:spcBef>
                <a:spcPts val="300"/>
              </a:spcBef>
              <a:spcAft>
                <a:spcPts val="300"/>
              </a:spcAft>
            </a:pPr>
            <a:r>
              <a:rPr lang="en-US" sz="2400" dirty="0"/>
              <a:t>Subject</a:t>
            </a:r>
          </a:p>
          <a:p>
            <a:pPr lvl="1">
              <a:spcBef>
                <a:spcPts val="300"/>
              </a:spcBef>
              <a:spcAft>
                <a:spcPts val="300"/>
              </a:spcAft>
            </a:pPr>
            <a:r>
              <a:rPr lang="en-US" sz="2400" dirty="0"/>
              <a:t>Session ID</a:t>
            </a:r>
          </a:p>
          <a:p>
            <a:pPr lvl="1">
              <a:spcBef>
                <a:spcPts val="300"/>
              </a:spcBef>
              <a:spcAft>
                <a:spcPts val="300"/>
              </a:spcAft>
            </a:pPr>
            <a:r>
              <a:rPr lang="en-US" sz="2400" dirty="0"/>
              <a:t>Room number</a:t>
            </a:r>
          </a:p>
          <a:p>
            <a:pPr lvl="1">
              <a:spcBef>
                <a:spcPts val="300"/>
              </a:spcBef>
              <a:spcAft>
                <a:spcPts val="300"/>
              </a:spcAft>
            </a:pPr>
            <a:r>
              <a:rPr lang="en-US" sz="2400" dirty="0"/>
              <a:t>Start/Stop times</a:t>
            </a:r>
          </a:p>
          <a:p>
            <a:pPr lvl="1">
              <a:spcBef>
                <a:spcPts val="300"/>
              </a:spcBef>
              <a:spcAft>
                <a:spcPts val="300"/>
              </a:spcAft>
            </a:pPr>
            <a:r>
              <a:rPr lang="en-US" sz="2400" dirty="0"/>
              <a:t>Student names and locations</a:t>
            </a:r>
          </a:p>
          <a:p>
            <a:pPr lvl="1">
              <a:spcBef>
                <a:spcPts val="300"/>
              </a:spcBef>
              <a:spcAft>
                <a:spcPts val="300"/>
              </a:spcAft>
            </a:pPr>
            <a:r>
              <a:rPr lang="en-US" sz="2400" dirty="0"/>
              <a:t>Arrow showing direction students are facing</a:t>
            </a:r>
          </a:p>
          <a:p>
            <a:pPr lvl="1">
              <a:spcBef>
                <a:spcPts val="300"/>
              </a:spcBef>
              <a:spcAft>
                <a:spcPts val="300"/>
              </a:spcAft>
            </a:pPr>
            <a:r>
              <a:rPr lang="en-US" sz="2400" dirty="0"/>
              <a:t>Chromebook ID if there were technical issues</a:t>
            </a:r>
          </a:p>
          <a:p>
            <a:pPr marL="0" indent="0">
              <a:lnSpc>
                <a:spcPct val="80000"/>
              </a:lnSpc>
              <a:spcBef>
                <a:spcPts val="600"/>
              </a:spcBef>
              <a:spcAft>
                <a:spcPts val="600"/>
              </a:spcAft>
              <a:buNone/>
            </a:pPr>
            <a:endParaRPr lang="en-US" sz="22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8117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27038"/>
            <a:ext cx="8737092" cy="1096962"/>
          </a:xfrm>
        </p:spPr>
        <p:txBody>
          <a:bodyPr>
            <a:normAutofit fontScale="90000"/>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203454" y="1828800"/>
            <a:ext cx="8737092" cy="4724400"/>
          </a:xfrm>
        </p:spPr>
        <p:txBody>
          <a:bodyPr>
            <a:noAutofit/>
          </a:bodyPr>
          <a:lstStyle/>
          <a:p>
            <a:pPr>
              <a:lnSpc>
                <a:spcPct val="80000"/>
              </a:lnSpc>
              <a:spcBef>
                <a:spcPts val="600"/>
              </a:spcBef>
              <a:spcAft>
                <a:spcPts val="600"/>
              </a:spcAft>
            </a:pPr>
            <a:r>
              <a:rPr lang="en-US" sz="2400" dirty="0"/>
              <a:t>After ANY administration, initial </a:t>
            </a:r>
            <a:r>
              <a:rPr lang="en-US" sz="2400" b="1" dirty="0"/>
              <a:t>or</a:t>
            </a:r>
            <a:r>
              <a:rPr lang="en-US" sz="2400" dirty="0"/>
              <a:t> make-up, all secure materials must be returned immediately to the </a:t>
            </a:r>
            <a:r>
              <a:rPr lang="en-US" sz="2400" b="1" dirty="0"/>
              <a:t>school assessment coordinator</a:t>
            </a:r>
            <a:r>
              <a:rPr lang="en-US" sz="2400" dirty="0"/>
              <a:t> and placed in locked storage. </a:t>
            </a:r>
          </a:p>
          <a:p>
            <a:r>
              <a:rPr lang="en-US" sz="2400" b="1" dirty="0"/>
              <a:t>No more than three people should have access to the locked storage room.</a:t>
            </a:r>
            <a:r>
              <a:rPr lang="en-US" sz="2400" dirty="0"/>
              <a:t> Secure materials must never be left unsecured and must not remain in classrooms or be taken off the school’s campus overnight. </a:t>
            </a:r>
          </a:p>
          <a:p>
            <a:pPr>
              <a:lnSpc>
                <a:spcPct val="80000"/>
              </a:lnSpc>
              <a:spcBef>
                <a:spcPts val="600"/>
              </a:spcBef>
              <a:spcAft>
                <a:spcPts val="600"/>
              </a:spcAft>
            </a:pPr>
            <a:r>
              <a:rPr lang="en-US" sz="2400" b="1" dirty="0"/>
              <a:t>The </a:t>
            </a:r>
            <a:r>
              <a:rPr lang="en-US" sz="2400" b="1" i="1" dirty="0"/>
              <a:t>Test Materials Chain of Custody Form</a:t>
            </a:r>
            <a:r>
              <a:rPr lang="en-US" sz="2400" b="1" dirty="0"/>
              <a:t> is required for paper-based materials with security barcodes.</a:t>
            </a:r>
          </a:p>
        </p:txBody>
      </p:sp>
      <p:sp>
        <p:nvSpPr>
          <p:cNvPr id="5" name="Slide Number Placeholder 4"/>
          <p:cNvSpPr>
            <a:spLocks noGrp="1"/>
          </p:cNvSpPr>
          <p:nvPr>
            <p:ph type="sldNum" sz="quarter" idx="12"/>
          </p:nvPr>
        </p:nvSpPr>
        <p:spPr/>
        <p:txBody>
          <a:bodyPr/>
          <a:lstStyle/>
          <a:p>
            <a:fld id="{60F88D64-766A-45C3-93FE-3E1D3068B07A}" type="slidenum">
              <a:rPr lang="en-US" smtClean="0"/>
              <a:t>4</a:t>
            </a:fld>
            <a:endParaRPr lang="en-US" dirty="0"/>
          </a:p>
        </p:txBody>
      </p:sp>
    </p:spTree>
    <p:extLst>
      <p:ext uri="{BB962C8B-B14F-4D97-AF65-F5344CB8AC3E}">
        <p14:creationId xmlns:p14="http://schemas.microsoft.com/office/powerpoint/2010/main" val="474907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a:extLst>
            <a:ext uri="{FF2B5EF4-FFF2-40B4-BE49-F238E27FC236}">
              <a16:creationId xmlns:a16="http://schemas.microsoft.com/office/drawing/2014/main" id="{310BA84F-7866-8967-E944-99A8A5C3C69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660008-7115-E63D-43D1-5F685525E80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3E729CE8-1CEA-ACAB-6F9F-71FA0E3C179F}"/>
              </a:ext>
            </a:extLst>
          </p:cNvPr>
          <p:cNvPicPr>
            <a:picLocks noChangeAspect="1"/>
          </p:cNvPicPr>
          <p:nvPr/>
        </p:nvPicPr>
        <p:blipFill>
          <a:blip r:embed="rId4"/>
          <a:stretch>
            <a:fillRect/>
          </a:stretch>
        </p:blipFill>
        <p:spPr>
          <a:xfrm>
            <a:off x="2042759" y="147179"/>
            <a:ext cx="5058481" cy="6563641"/>
          </a:xfrm>
          <a:prstGeom prst="rect">
            <a:avLst/>
          </a:prstGeom>
          <a:ln>
            <a:solidFill>
              <a:schemeClr val="tx1"/>
            </a:solidFill>
          </a:ln>
        </p:spPr>
      </p:pic>
    </p:spTree>
    <p:extLst>
      <p:ext uri="{BB962C8B-B14F-4D97-AF65-F5344CB8AC3E}">
        <p14:creationId xmlns:p14="http://schemas.microsoft.com/office/powerpoint/2010/main" val="112239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a:xfrm>
            <a:off x="228600" y="1676401"/>
            <a:ext cx="8737092" cy="4876799"/>
          </a:xfrm>
        </p:spPr>
        <p:txBody>
          <a:bodyPr>
            <a:noAutofit/>
          </a:bodyPr>
          <a:lstStyle/>
          <a:p>
            <a:pPr marL="0" indent="0">
              <a:lnSpc>
                <a:spcPct val="80000"/>
              </a:lnSpc>
              <a:spcBef>
                <a:spcPts val="300"/>
              </a:spcBef>
              <a:spcAft>
                <a:spcPts val="300"/>
              </a:spcAft>
              <a:buNone/>
            </a:pPr>
            <a:r>
              <a:rPr lang="en-US" sz="3000" b="1" dirty="0"/>
              <a:t>Distribute Test Materials</a:t>
            </a:r>
          </a:p>
          <a:p>
            <a:pPr marL="0" indent="0">
              <a:lnSpc>
                <a:spcPct val="80000"/>
              </a:lnSpc>
              <a:spcBef>
                <a:spcPts val="300"/>
              </a:spcBef>
              <a:spcAft>
                <a:spcPts val="300"/>
              </a:spcAft>
              <a:buNone/>
            </a:pPr>
            <a:r>
              <a:rPr lang="en-US" sz="2400" dirty="0"/>
              <a:t>On each day of testing, you are responsible for providing each test administrator with the following test materials, as applicable:</a:t>
            </a:r>
          </a:p>
          <a:p>
            <a:pPr marL="800100">
              <a:spcBef>
                <a:spcPts val="300"/>
              </a:spcBef>
              <a:spcAft>
                <a:spcPts val="300"/>
              </a:spcAft>
            </a:pPr>
            <a:r>
              <a:rPr lang="en-US" sz="2400" dirty="0"/>
              <a:t>Test tickets</a:t>
            </a:r>
          </a:p>
          <a:p>
            <a:pPr marL="800100">
              <a:spcBef>
                <a:spcPts val="300"/>
              </a:spcBef>
              <a:spcAft>
                <a:spcPts val="300"/>
              </a:spcAft>
            </a:pPr>
            <a:r>
              <a:rPr lang="en-US" sz="2400" dirty="0"/>
              <a:t>Administration Record</a:t>
            </a:r>
          </a:p>
          <a:p>
            <a:pPr marL="800100">
              <a:spcBef>
                <a:spcPts val="300"/>
              </a:spcBef>
              <a:spcAft>
                <a:spcPts val="300"/>
              </a:spcAft>
            </a:pPr>
            <a:r>
              <a:rPr lang="en-US" sz="2400" dirty="0"/>
              <a:t>Security Log</a:t>
            </a:r>
          </a:p>
          <a:p>
            <a:pPr marL="800100">
              <a:spcBef>
                <a:spcPts val="300"/>
              </a:spcBef>
              <a:spcAft>
                <a:spcPts val="300"/>
              </a:spcAft>
            </a:pPr>
            <a:r>
              <a:rPr lang="en-US" sz="2400" dirty="0"/>
              <a:t>Seating Chart</a:t>
            </a:r>
          </a:p>
          <a:p>
            <a:pPr marL="800100">
              <a:spcBef>
                <a:spcPts val="300"/>
              </a:spcBef>
              <a:spcAft>
                <a:spcPts val="300"/>
              </a:spcAft>
            </a:pPr>
            <a:r>
              <a:rPr lang="en-US" sz="2400" dirty="0"/>
              <a:t>Pens/Pencils &amp; Scratch Paper</a:t>
            </a:r>
          </a:p>
          <a:p>
            <a:pPr marL="800100">
              <a:spcBef>
                <a:spcPts val="300"/>
              </a:spcBef>
              <a:spcAft>
                <a:spcPts val="300"/>
              </a:spcAft>
            </a:pPr>
            <a:r>
              <a:rPr lang="en-US" sz="2400" dirty="0"/>
              <a:t>Worksheets/Work folders</a:t>
            </a:r>
          </a:p>
          <a:p>
            <a:pPr marL="800100">
              <a:spcBef>
                <a:spcPts val="300"/>
              </a:spcBef>
              <a:spcAft>
                <a:spcPts val="300"/>
              </a:spcAft>
            </a:pPr>
            <a:r>
              <a:rPr lang="en-US" sz="2400" dirty="0"/>
              <a:t>Test and answer books or special document materials (PBT)</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2325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a:xfrm>
            <a:off x="203454" y="1676400"/>
            <a:ext cx="8737092" cy="4648200"/>
          </a:xfrm>
        </p:spPr>
        <p:txBody>
          <a:bodyPr>
            <a:noAutofit/>
          </a:bodyPr>
          <a:lstStyle/>
          <a:p>
            <a:pPr marL="0" indent="0">
              <a:lnSpc>
                <a:spcPct val="80000"/>
              </a:lnSpc>
              <a:buNone/>
            </a:pPr>
            <a:r>
              <a:rPr lang="en-US" sz="2800" b="1" dirty="0"/>
              <a:t>Supervise Test Administration and Maintain Test Security</a:t>
            </a:r>
          </a:p>
          <a:p>
            <a:r>
              <a:rPr lang="en-US" sz="2400" dirty="0"/>
              <a:t>Provide test administrators with additional materials during testing, as necessary.</a:t>
            </a:r>
          </a:p>
          <a:p>
            <a:r>
              <a:rPr lang="en-US" sz="2400" dirty="0"/>
              <a:t>Monitor each testing room to ensure that test administration and test security policies and procedures are followed. </a:t>
            </a:r>
          </a:p>
          <a:p>
            <a:r>
              <a:rPr lang="en-US" sz="2400" dirty="0"/>
              <a:t>You and the technology coordinator must be available during testing to answer questions from test administrators and to assist with technical issues. The test administrator must have a way to contact the school assessment coordinator or technology coordinator without leaving the room unattended. </a:t>
            </a:r>
          </a:p>
          <a:p>
            <a:r>
              <a:rPr lang="en-US" sz="2400" dirty="0"/>
              <a:t>Ensure that Admin Records, Security Logs and Seating Charts are being completed properly and that all required administration information is being maintained in each testing room.</a:t>
            </a:r>
          </a:p>
        </p:txBody>
      </p:sp>
      <p:sp>
        <p:nvSpPr>
          <p:cNvPr id="5" name="Slide Number Placeholder 4"/>
          <p:cNvSpPr>
            <a:spLocks noGrp="1"/>
          </p:cNvSpPr>
          <p:nvPr>
            <p:ph type="sldNum" sz="quarter" idx="12"/>
          </p:nvPr>
        </p:nvSpPr>
        <p:spPr/>
        <p:txBody>
          <a:bodyPr/>
          <a:lstStyle/>
          <a:p>
            <a:fld id="{60F88D64-766A-45C3-93FE-3E1D3068B07A}" type="slidenum">
              <a:rPr lang="en-US" smtClean="0"/>
              <a:t>42</a:t>
            </a:fld>
            <a:endParaRPr lang="en-US" dirty="0"/>
          </a:p>
        </p:txBody>
      </p:sp>
    </p:spTree>
    <p:extLst>
      <p:ext uri="{BB962C8B-B14F-4D97-AF65-F5344CB8AC3E}">
        <p14:creationId xmlns:p14="http://schemas.microsoft.com/office/powerpoint/2010/main" val="2058553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a:xfrm>
            <a:off x="203454" y="1676400"/>
            <a:ext cx="8737092" cy="4648200"/>
          </a:xfrm>
        </p:spPr>
        <p:txBody>
          <a:bodyPr>
            <a:noAutofit/>
          </a:bodyPr>
          <a:lstStyle/>
          <a:p>
            <a:pPr marL="0" lvl="0" indent="0">
              <a:spcBef>
                <a:spcPts val="300"/>
              </a:spcBef>
              <a:spcAft>
                <a:spcPts val="300"/>
              </a:spcAft>
              <a:buNone/>
            </a:pPr>
            <a:r>
              <a:rPr lang="en-US" sz="2800" b="1" dirty="0">
                <a:solidFill>
                  <a:prstClr val="black"/>
                </a:solidFill>
              </a:rPr>
              <a:t>Monitor Student Progress</a:t>
            </a:r>
          </a:p>
          <a:p>
            <a:r>
              <a:rPr lang="en-US" sz="2400" dirty="0"/>
              <a:t>School assessment coordinators should use </a:t>
            </a:r>
            <a:r>
              <a:rPr lang="en-US" sz="2400" b="1" dirty="0"/>
              <a:t>Participation Reports </a:t>
            </a:r>
            <a:r>
              <a:rPr lang="en-US" sz="2400" dirty="0"/>
              <a:t>in TIDE to track completion rates and determine which students still need to be tested. Further information on Participation Reports can be found in the </a:t>
            </a:r>
            <a:r>
              <a:rPr lang="en-US" sz="2400" i="1" dirty="0"/>
              <a:t>TIDE User Guide</a:t>
            </a:r>
            <a:r>
              <a:rPr lang="en-US" sz="2400" dirty="0"/>
              <a:t>. </a:t>
            </a:r>
          </a:p>
          <a:p>
            <a:r>
              <a:rPr lang="en-US" sz="2400" dirty="0">
                <a:solidFill>
                  <a:prstClr val="black"/>
                </a:solidFill>
              </a:rPr>
              <a:t>Submit requests to re-open and restart tests in TIDE when necessary and email Nate and Heather.</a:t>
            </a:r>
            <a:r>
              <a:rPr lang="en-US" sz="2400" dirty="0"/>
              <a:t> We are not notified when these requests are submitted.</a:t>
            </a:r>
            <a:endParaRPr lang="en-US" sz="2400" dirty="0">
              <a:solidFill>
                <a:prstClr val="black"/>
              </a:solidFill>
            </a:endParaRPr>
          </a:p>
          <a:p>
            <a:pPr>
              <a:lnSpc>
                <a:spcPct val="100000"/>
              </a:lnSpc>
              <a:spcBef>
                <a:spcPts val="0"/>
              </a:spcBef>
              <a:spcAft>
                <a:spcPts val="0"/>
              </a:spcAft>
            </a:pPr>
            <a:endParaRPr lang="en-US" sz="2400" dirty="0"/>
          </a:p>
          <a:p>
            <a:endParaRPr lang="en-US" sz="24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87080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467600" cy="1096962"/>
          </a:xfrm>
        </p:spPr>
        <p:txBody>
          <a:bodyPr>
            <a:noAutofit/>
          </a:bodyPr>
          <a:lstStyle/>
          <a:p>
            <a:r>
              <a:rPr lang="en-US" sz="4000" dirty="0"/>
              <a:t>School Assessment Coordinator After Testing</a:t>
            </a:r>
          </a:p>
        </p:txBody>
      </p:sp>
      <p:sp>
        <p:nvSpPr>
          <p:cNvPr id="3" name="Content Placeholder 2"/>
          <p:cNvSpPr>
            <a:spLocks noGrp="1"/>
          </p:cNvSpPr>
          <p:nvPr>
            <p:ph idx="1"/>
          </p:nvPr>
        </p:nvSpPr>
        <p:spPr>
          <a:xfrm>
            <a:off x="228600" y="1676400"/>
            <a:ext cx="8607582" cy="4648200"/>
          </a:xfrm>
        </p:spPr>
        <p:txBody>
          <a:bodyPr>
            <a:noAutofit/>
          </a:bodyPr>
          <a:lstStyle/>
          <a:p>
            <a:pPr>
              <a:buNone/>
              <a:defRPr/>
            </a:pPr>
            <a:r>
              <a:rPr lang="en-US" sz="2800" b="1" dirty="0">
                <a:solidFill>
                  <a:srgbClr val="000000"/>
                </a:solidFill>
              </a:rPr>
              <a:t>Receive Materials from Test Administrators</a:t>
            </a:r>
          </a:p>
          <a:p>
            <a:pPr marL="457200" lvl="1" indent="-457200">
              <a:spcAft>
                <a:spcPts val="0"/>
              </a:spcAft>
              <a:buFont typeface="Arial" panose="020B0604020202020204" pitchFamily="34" charset="0"/>
              <a:buChar char="•"/>
            </a:pPr>
            <a:r>
              <a:rPr lang="en-US" sz="2400" dirty="0"/>
              <a:t>Verify that all secure materials have been returned to you after testing. </a:t>
            </a:r>
          </a:p>
          <a:p>
            <a:pPr marL="457200" lvl="1" indent="-457200">
              <a:spcAft>
                <a:spcPts val="0"/>
              </a:spcAft>
              <a:buFont typeface="Arial" panose="020B0604020202020204" pitchFamily="34" charset="0"/>
              <a:buChar char="•"/>
            </a:pPr>
            <a:r>
              <a:rPr lang="en-US" sz="2400" dirty="0"/>
              <a:t>Make copies of the following documents:</a:t>
            </a:r>
            <a:endParaRPr lang="en-US" dirty="0"/>
          </a:p>
          <a:p>
            <a:pPr lvl="2">
              <a:spcBef>
                <a:spcPts val="0"/>
              </a:spcBef>
              <a:spcAft>
                <a:spcPts val="0"/>
              </a:spcAft>
              <a:buFontTx/>
              <a:buChar char="-"/>
            </a:pPr>
            <a:r>
              <a:rPr lang="en-US" dirty="0"/>
              <a:t>Sign-In sheets from your training</a:t>
            </a:r>
          </a:p>
          <a:p>
            <a:pPr lvl="2">
              <a:spcBef>
                <a:spcPts val="0"/>
              </a:spcBef>
              <a:spcAft>
                <a:spcPts val="0"/>
              </a:spcAft>
              <a:buFontTx/>
              <a:buChar char="-"/>
            </a:pPr>
            <a:r>
              <a:rPr lang="en-US" dirty="0"/>
              <a:t>Signed Test Administration &amp; Security Agreements</a:t>
            </a:r>
          </a:p>
          <a:p>
            <a:pPr lvl="2">
              <a:spcBef>
                <a:spcPts val="0"/>
              </a:spcBef>
              <a:spcAft>
                <a:spcPts val="0"/>
              </a:spcAft>
              <a:buFontTx/>
              <a:buChar char="-"/>
            </a:pPr>
            <a:r>
              <a:rPr lang="en-US" dirty="0"/>
              <a:t>Signed Prohibited Activities Agreements</a:t>
            </a:r>
          </a:p>
          <a:p>
            <a:pPr lvl="2">
              <a:spcBef>
                <a:spcPts val="0"/>
              </a:spcBef>
              <a:spcAft>
                <a:spcPts val="0"/>
              </a:spcAft>
              <a:buFontTx/>
              <a:buChar char="-"/>
            </a:pPr>
            <a:r>
              <a:rPr lang="en-US" dirty="0"/>
              <a:t>Administration Records</a:t>
            </a:r>
          </a:p>
          <a:p>
            <a:pPr lvl="2">
              <a:spcBef>
                <a:spcPts val="0"/>
              </a:spcBef>
              <a:spcAft>
                <a:spcPts val="0"/>
              </a:spcAft>
              <a:buFontTx/>
              <a:buChar char="-"/>
            </a:pPr>
            <a:r>
              <a:rPr lang="en-US" dirty="0"/>
              <a:t>Security Logs</a:t>
            </a:r>
          </a:p>
          <a:p>
            <a:pPr lvl="2">
              <a:spcBef>
                <a:spcPts val="0"/>
              </a:spcBef>
              <a:spcAft>
                <a:spcPts val="0"/>
              </a:spcAft>
              <a:buFontTx/>
              <a:buChar char="-"/>
            </a:pPr>
            <a:r>
              <a:rPr lang="en-US" dirty="0"/>
              <a:t>Seating Charts</a:t>
            </a:r>
          </a:p>
          <a:p>
            <a:pPr lvl="2">
              <a:spcBef>
                <a:spcPts val="0"/>
              </a:spcBef>
              <a:spcAft>
                <a:spcPts val="0"/>
              </a:spcAft>
              <a:buFontTx/>
              <a:buChar char="-"/>
            </a:pPr>
            <a:r>
              <a:rPr lang="en-US" dirty="0"/>
              <a:t>Chain of Custody Forms for PBT (if any)</a:t>
            </a:r>
          </a:p>
          <a:p>
            <a:pPr marL="914400" lvl="2" indent="0">
              <a:spcBef>
                <a:spcPts val="0"/>
              </a:spcBef>
              <a:spcAft>
                <a:spcPts val="0"/>
              </a:spcAft>
              <a:buNone/>
            </a:pPr>
            <a:endParaRPr lang="en-US" sz="2000" dirty="0"/>
          </a:p>
          <a:p>
            <a:pPr>
              <a:spcBef>
                <a:spcPts val="0"/>
              </a:spcBef>
              <a:spcAft>
                <a:spcPts val="0"/>
              </a:spcAft>
            </a:pPr>
            <a:r>
              <a:rPr lang="en-US" sz="2400" dirty="0"/>
              <a:t>Retain your copies and </a:t>
            </a:r>
            <a:r>
              <a:rPr lang="en-US" sz="2400" b="1" dirty="0"/>
              <a:t>return the originals to Evaluation Services in your Security Box</a:t>
            </a:r>
            <a:r>
              <a:rPr lang="en-US" sz="2400" dirty="0"/>
              <a:t>.</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50975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B2651A31-A06D-854F-20C4-53DC7C0312E7}"/>
              </a:ext>
            </a:extLst>
          </p:cNvPr>
          <p:cNvPicPr>
            <a:picLocks noChangeAspect="1"/>
          </p:cNvPicPr>
          <p:nvPr/>
        </p:nvPicPr>
        <p:blipFill>
          <a:blip r:embed="rId4"/>
          <a:stretch>
            <a:fillRect/>
          </a:stretch>
        </p:blipFill>
        <p:spPr>
          <a:xfrm>
            <a:off x="1897678" y="84137"/>
            <a:ext cx="5348643" cy="6689725"/>
          </a:xfrm>
          <a:prstGeom prst="rect">
            <a:avLst/>
          </a:prstGeom>
          <a:ln>
            <a:solidFill>
              <a:schemeClr val="tx1"/>
            </a:solidFill>
          </a:ln>
        </p:spPr>
      </p:pic>
    </p:spTree>
    <p:extLst>
      <p:ext uri="{BB962C8B-B14F-4D97-AF65-F5344CB8AC3E}">
        <p14:creationId xmlns:p14="http://schemas.microsoft.com/office/powerpoint/2010/main" val="2538483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a:extLst>
            <a:ext uri="{FF2B5EF4-FFF2-40B4-BE49-F238E27FC236}">
              <a16:creationId xmlns:a16="http://schemas.microsoft.com/office/drawing/2014/main" id="{0A120EEB-221E-6B38-D2CD-A962549649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50B50A-745A-AB1D-18C0-5C786778752D}"/>
              </a:ext>
            </a:extLst>
          </p:cNvPr>
          <p:cNvSpPr>
            <a:spLocks noGrp="1"/>
          </p:cNvSpPr>
          <p:nvPr>
            <p:ph type="title"/>
          </p:nvPr>
        </p:nvSpPr>
        <p:spPr>
          <a:xfrm>
            <a:off x="152400" y="251619"/>
            <a:ext cx="6858000" cy="1096962"/>
          </a:xfrm>
        </p:spPr>
        <p:txBody>
          <a:bodyPr>
            <a:normAutofit fontScale="90000"/>
          </a:bodyPr>
          <a:lstStyle/>
          <a:p>
            <a:r>
              <a:rPr lang="en-US" dirty="0"/>
              <a:t>Test Security</a:t>
            </a:r>
            <a:br>
              <a:rPr lang="en-US" dirty="0"/>
            </a:br>
            <a:r>
              <a:rPr lang="en-US" dirty="0"/>
              <a:t>Policies and Procedures</a:t>
            </a:r>
          </a:p>
        </p:txBody>
      </p:sp>
      <p:sp>
        <p:nvSpPr>
          <p:cNvPr id="3" name="Content Placeholder 2">
            <a:extLst>
              <a:ext uri="{FF2B5EF4-FFF2-40B4-BE49-F238E27FC236}">
                <a16:creationId xmlns:a16="http://schemas.microsoft.com/office/drawing/2014/main" id="{CC10BFED-BB6A-C3FB-08F3-29EE15DE9607}"/>
              </a:ext>
            </a:extLst>
          </p:cNvPr>
          <p:cNvSpPr>
            <a:spLocks noGrp="1"/>
          </p:cNvSpPr>
          <p:nvPr>
            <p:ph idx="1"/>
          </p:nvPr>
        </p:nvSpPr>
        <p:spPr/>
        <p:txBody>
          <a:bodyPr>
            <a:noAutofit/>
          </a:bodyPr>
          <a:lstStyle/>
          <a:p>
            <a:pPr>
              <a:lnSpc>
                <a:spcPct val="80000"/>
              </a:lnSpc>
              <a:spcBef>
                <a:spcPts val="600"/>
              </a:spcBef>
              <a:spcAft>
                <a:spcPts val="600"/>
              </a:spcAft>
            </a:pPr>
            <a:r>
              <a:rPr lang="en-US" sz="2400" dirty="0"/>
              <a:t>All personnel are required to sign and return a </a:t>
            </a:r>
            <a:r>
              <a:rPr lang="en-US" sz="2400" b="1" i="1" dirty="0"/>
              <a:t>Test Administration and Security Agreement</a:t>
            </a:r>
            <a:r>
              <a:rPr lang="en-US" sz="2400" dirty="0"/>
              <a:t> stating that they have read and agree to abide by all test administration and test security policies and procedures. </a:t>
            </a:r>
          </a:p>
          <a:p>
            <a:pPr>
              <a:lnSpc>
                <a:spcPct val="80000"/>
              </a:lnSpc>
              <a:spcBef>
                <a:spcPts val="600"/>
              </a:spcBef>
              <a:spcAft>
                <a:spcPts val="600"/>
              </a:spcAft>
            </a:pPr>
            <a:r>
              <a:rPr lang="en-US" sz="2400" b="1" dirty="0"/>
              <a:t>Test administrators </a:t>
            </a:r>
            <a:r>
              <a:rPr lang="en-US" sz="2400" dirty="0"/>
              <a:t>must sign the </a:t>
            </a:r>
            <a:r>
              <a:rPr lang="en-US" sz="2400" b="1" i="1" dirty="0"/>
              <a:t>Test Administrator Prohibited Activities Agreement</a:t>
            </a:r>
            <a:r>
              <a:rPr lang="en-US" sz="2400" dirty="0"/>
              <a:t>, located in the manual. </a:t>
            </a:r>
          </a:p>
          <a:p>
            <a:pPr marL="0" indent="0">
              <a:lnSpc>
                <a:spcPct val="80000"/>
              </a:lnSpc>
              <a:spcBef>
                <a:spcPts val="600"/>
              </a:spcBef>
              <a:spcAft>
                <a:spcPts val="600"/>
              </a:spcAft>
              <a:buNone/>
            </a:pPr>
            <a:endParaRPr lang="en-US" sz="2400" dirty="0"/>
          </a:p>
        </p:txBody>
      </p:sp>
      <p:sp>
        <p:nvSpPr>
          <p:cNvPr id="5" name="Slide Number Placeholder 4">
            <a:extLst>
              <a:ext uri="{FF2B5EF4-FFF2-40B4-BE49-F238E27FC236}">
                <a16:creationId xmlns:a16="http://schemas.microsoft.com/office/drawing/2014/main" id="{84CC0758-428B-2193-A05A-DC9D0664F33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3303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8B740770-8953-24DA-5698-EB7459884743}"/>
              </a:ext>
            </a:extLst>
          </p:cNvPr>
          <p:cNvPicPr>
            <a:picLocks noChangeAspect="1"/>
          </p:cNvPicPr>
          <p:nvPr/>
        </p:nvPicPr>
        <p:blipFill>
          <a:blip r:embed="rId4"/>
          <a:stretch>
            <a:fillRect/>
          </a:stretch>
        </p:blipFill>
        <p:spPr>
          <a:xfrm>
            <a:off x="304800" y="535912"/>
            <a:ext cx="4173233" cy="5927723"/>
          </a:xfrm>
          <a:prstGeom prst="rect">
            <a:avLst/>
          </a:prstGeom>
          <a:ln>
            <a:solidFill>
              <a:schemeClr val="tx1"/>
            </a:solidFill>
          </a:ln>
        </p:spPr>
      </p:pic>
      <p:pic>
        <p:nvPicPr>
          <p:cNvPr id="10" name="Picture 9">
            <a:extLst>
              <a:ext uri="{FF2B5EF4-FFF2-40B4-BE49-F238E27FC236}">
                <a16:creationId xmlns:a16="http://schemas.microsoft.com/office/drawing/2014/main" id="{339CC5AE-64FF-E88D-5759-74886AD52EB3}"/>
              </a:ext>
            </a:extLst>
          </p:cNvPr>
          <p:cNvPicPr>
            <a:picLocks noChangeAspect="1"/>
          </p:cNvPicPr>
          <p:nvPr/>
        </p:nvPicPr>
        <p:blipFill>
          <a:blip r:embed="rId5"/>
          <a:stretch>
            <a:fillRect/>
          </a:stretch>
        </p:blipFill>
        <p:spPr>
          <a:xfrm>
            <a:off x="4724399" y="535912"/>
            <a:ext cx="4142795" cy="5927722"/>
          </a:xfrm>
          <a:prstGeom prst="rect">
            <a:avLst/>
          </a:prstGeom>
          <a:ln>
            <a:solidFill>
              <a:schemeClr val="tx1"/>
            </a:solidFill>
          </a:ln>
        </p:spPr>
      </p:pic>
    </p:spTree>
    <p:extLst>
      <p:ext uri="{BB962C8B-B14F-4D97-AF65-F5344CB8AC3E}">
        <p14:creationId xmlns:p14="http://schemas.microsoft.com/office/powerpoint/2010/main" val="3527136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None/>
            </a:pPr>
            <a:r>
              <a:rPr lang="en-US" sz="2800" b="1" dirty="0"/>
              <a:t>Proctors</a:t>
            </a:r>
          </a:p>
          <a:p>
            <a:pPr marL="0" indent="0">
              <a:lnSpc>
                <a:spcPct val="80000"/>
              </a:lnSpc>
              <a:spcBef>
                <a:spcPts val="600"/>
              </a:spcBef>
              <a:spcAft>
                <a:spcPts val="600"/>
              </a:spcAft>
              <a:buNone/>
            </a:pPr>
            <a:r>
              <a:rPr lang="en-US" sz="2100" dirty="0"/>
              <a:t>The appropriate number of proctors MUST be assigned to the room to assist the test administrator. Refer to the table below for the required number of proctors. </a:t>
            </a:r>
          </a:p>
          <a:p>
            <a:pPr marL="0" indent="0">
              <a:lnSpc>
                <a:spcPct val="80000"/>
              </a:lnSpc>
              <a:spcBef>
                <a:spcPts val="600"/>
              </a:spcBef>
              <a:spcAft>
                <a:spcPts val="600"/>
              </a:spcAft>
              <a:buNone/>
            </a:pPr>
            <a:endParaRPr lang="en-US" sz="2100" dirty="0"/>
          </a:p>
          <a:p>
            <a:pPr>
              <a:lnSpc>
                <a:spcPct val="80000"/>
              </a:lnSpc>
              <a:spcBef>
                <a:spcPts val="600"/>
              </a:spcBef>
              <a:spcAft>
                <a:spcPts val="600"/>
              </a:spcAft>
            </a:pPr>
            <a:endParaRPr lang="en-US" sz="2100" dirty="0"/>
          </a:p>
          <a:p>
            <a:pPr>
              <a:lnSpc>
                <a:spcPct val="80000"/>
              </a:lnSpc>
              <a:spcBef>
                <a:spcPts val="600"/>
              </a:spcBef>
              <a:spcAft>
                <a:spcPts val="600"/>
              </a:spcAft>
            </a:pPr>
            <a:endParaRPr lang="en-US" sz="2100" dirty="0"/>
          </a:p>
          <a:p>
            <a:pPr>
              <a:lnSpc>
                <a:spcPct val="80000"/>
              </a:lnSpc>
              <a:spcBef>
                <a:spcPts val="600"/>
              </a:spcBef>
              <a:spcAft>
                <a:spcPts val="600"/>
              </a:spcAft>
            </a:pPr>
            <a:endParaRPr lang="en-US" sz="2100" dirty="0"/>
          </a:p>
          <a:p>
            <a:pPr marL="0" indent="0">
              <a:lnSpc>
                <a:spcPct val="80000"/>
              </a:lnSpc>
              <a:spcBef>
                <a:spcPts val="600"/>
              </a:spcBef>
              <a:spcAft>
                <a:spcPts val="600"/>
              </a:spcAft>
              <a:buNone/>
            </a:pPr>
            <a:r>
              <a:rPr lang="en-US" sz="2100" dirty="0"/>
              <a:t>* FDOE strongly recommends that proctors be assigned to rooms with 25 or</a:t>
            </a:r>
            <a:br>
              <a:rPr lang="en-US" sz="2100" dirty="0"/>
            </a:br>
            <a:r>
              <a:rPr lang="en-US" sz="2100" dirty="0"/>
              <a:t>   fewer students whenever possible.</a:t>
            </a:r>
          </a:p>
        </p:txBody>
      </p:sp>
      <p:sp>
        <p:nvSpPr>
          <p:cNvPr id="6" name="Slide Number Placeholder 5"/>
          <p:cNvSpPr>
            <a:spLocks noGrp="1"/>
          </p:cNvSpPr>
          <p:nvPr>
            <p:ph type="sldNum" sz="quarter" idx="12"/>
          </p:nvPr>
        </p:nvSpPr>
        <p:spPr/>
        <p:txBody>
          <a:bodyPr/>
          <a:lstStyle/>
          <a:p>
            <a:fld id="{60F88D64-766A-45C3-93FE-3E1D3068B07A}" type="slidenum">
              <a:rPr lang="en-US" smtClean="0"/>
              <a:t>8</a:t>
            </a:fld>
            <a:endParaRPr lang="en-US" dirty="0"/>
          </a:p>
        </p:txBody>
      </p:sp>
      <p:pic>
        <p:nvPicPr>
          <p:cNvPr id="4" name="Picture 3"/>
          <p:cNvPicPr>
            <a:picLocks noChangeAspect="1"/>
          </p:cNvPicPr>
          <p:nvPr/>
        </p:nvPicPr>
        <p:blipFill>
          <a:blip r:embed="rId4"/>
          <a:stretch>
            <a:fillRect/>
          </a:stretch>
        </p:blipFill>
        <p:spPr>
          <a:xfrm>
            <a:off x="1447800" y="3276600"/>
            <a:ext cx="5736432" cy="1208312"/>
          </a:xfrm>
          <a:prstGeom prst="rect">
            <a:avLst/>
          </a:prstGeom>
        </p:spPr>
      </p:pic>
    </p:spTree>
    <p:extLst>
      <p:ext uri="{BB962C8B-B14F-4D97-AF65-F5344CB8AC3E}">
        <p14:creationId xmlns:p14="http://schemas.microsoft.com/office/powerpoint/2010/main" val="3712305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lstStyle/>
          <a:p>
            <a:pPr marL="0" indent="0">
              <a:buNone/>
            </a:pPr>
            <a:r>
              <a:rPr lang="en-US" sz="2800" b="1" dirty="0"/>
              <a:t>Proctors (cont.)</a:t>
            </a:r>
          </a:p>
          <a:p>
            <a:pPr>
              <a:spcBef>
                <a:spcPts val="1200"/>
              </a:spcBef>
              <a:spcAft>
                <a:spcPts val="1200"/>
              </a:spcAft>
            </a:pPr>
            <a:r>
              <a:rPr lang="en-US" sz="2400" b="1" dirty="0"/>
              <a:t>School personnel</a:t>
            </a:r>
            <a:r>
              <a:rPr lang="en-US" sz="2400" dirty="0"/>
              <a:t> and </a:t>
            </a:r>
            <a:r>
              <a:rPr lang="en-US" sz="2400" b="1" dirty="0"/>
              <a:t>non-school personnel </a:t>
            </a:r>
            <a:r>
              <a:rPr lang="en-US" sz="2400" dirty="0"/>
              <a:t>may be trained as proctors. Prior to testing, inform all proctors of their duties and of the appropriate test security policies and procedures. </a:t>
            </a:r>
            <a:r>
              <a:rPr lang="en-US" sz="2400" b="1" dirty="0"/>
              <a:t>School personnel </a:t>
            </a:r>
            <a:r>
              <a:rPr lang="en-US" sz="2400" dirty="0"/>
              <a:t>proctor duties may include preparing and distributing secure materials (e.g., test tickets). </a:t>
            </a:r>
          </a:p>
          <a:p>
            <a:pPr>
              <a:spcBef>
                <a:spcPts val="1200"/>
              </a:spcBef>
              <a:spcAft>
                <a:spcPts val="1200"/>
              </a:spcAft>
            </a:pPr>
            <a:r>
              <a:rPr lang="en-US" sz="2400" b="1" dirty="0"/>
              <a:t>Non-school personnel</a:t>
            </a:r>
            <a:r>
              <a:rPr lang="en-US" sz="2400" dirty="0"/>
              <a:t> may assist </a:t>
            </a:r>
            <a:r>
              <a:rPr lang="en-US" sz="2400" b="1" dirty="0"/>
              <a:t>test administrators</a:t>
            </a:r>
            <a:r>
              <a:rPr lang="en-US" sz="2400" dirty="0"/>
              <a:t> during test administration; however, they may NOT participate in any of the test administration procedures (e.g., distributing and collecting test materials, providing accommodations). </a:t>
            </a:r>
            <a:endParaRPr lang="en-US" sz="2300" dirty="0"/>
          </a:p>
        </p:txBody>
      </p:sp>
      <p:sp>
        <p:nvSpPr>
          <p:cNvPr id="4" name="Slide Number Placeholder 3"/>
          <p:cNvSpPr>
            <a:spLocks noGrp="1"/>
          </p:cNvSpPr>
          <p:nvPr>
            <p:ph type="sldNum" sz="quarter" idx="12"/>
          </p:nvPr>
        </p:nvSpPr>
        <p:spPr/>
        <p:txBody>
          <a:bodyPr/>
          <a:lstStyle/>
          <a:p>
            <a:fld id="{60F88D64-766A-45C3-93FE-3E1D3068B07A}" type="slidenum">
              <a:rPr lang="en-US" smtClean="0"/>
              <a:t>9</a:t>
            </a:fld>
            <a:endParaRPr lang="en-US" dirty="0"/>
          </a:p>
        </p:txBody>
      </p:sp>
    </p:spTree>
    <p:extLst>
      <p:ext uri="{BB962C8B-B14F-4D97-AF65-F5344CB8AC3E}">
        <p14:creationId xmlns:p14="http://schemas.microsoft.com/office/powerpoint/2010/main" val="1854160935"/>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127346</TotalTime>
  <Words>3065</Words>
  <Application>Microsoft Office PowerPoint</Application>
  <PresentationFormat>On-screen Show (4:3)</PresentationFormat>
  <Paragraphs>309</Paragraphs>
  <Slides>44</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Tahoma</vt:lpstr>
      <vt:lpstr>Office Theme</vt:lpstr>
      <vt:lpstr>2025 PM1/PM2 &amp; Fall/Winter Statewide Assessments Training Materials Middle &amp; High</vt:lpstr>
      <vt:lpstr>Test Security Review</vt:lpstr>
      <vt:lpstr>Test Security  Policies and Procedures</vt:lpstr>
      <vt:lpstr>Test Security  Policies and Procedures</vt:lpstr>
      <vt:lpstr>PowerPoint Presentation</vt:lpstr>
      <vt:lpstr>Test Security Policies and Procedures</vt:lpstr>
      <vt:lpstr>PowerPoint Presentation</vt:lpstr>
      <vt:lpstr>Test Security Policies and Procedures</vt:lpstr>
      <vt:lpstr>Test Security Policies and Procedures</vt:lpstr>
      <vt:lpstr>Test Security Policies and Procedures</vt:lpstr>
      <vt:lpstr>Paper-Based Testing  Policies and Procedures</vt:lpstr>
      <vt:lpstr>Test Invalidation Policies and Procedures</vt:lpstr>
      <vt:lpstr>PowerPoint Presentation</vt:lpstr>
      <vt:lpstr>Test Invalidation Policies and Procedures</vt:lpstr>
      <vt:lpstr>Test Invalidation Policies and Procedures</vt:lpstr>
      <vt:lpstr>Florida Statewide Assessments</vt:lpstr>
      <vt:lpstr>Test Administration Resources</vt:lpstr>
      <vt:lpstr>Test Administration Resources</vt:lpstr>
      <vt:lpstr>Test Administration Schedule</vt:lpstr>
      <vt:lpstr>Test Administration Schedule</vt:lpstr>
      <vt:lpstr>Test Materials</vt:lpstr>
      <vt:lpstr>Test Materials</vt:lpstr>
      <vt:lpstr>Test Materials</vt:lpstr>
      <vt:lpstr>Test Materials</vt:lpstr>
      <vt:lpstr>School Assessment Coordinator Before Testing</vt:lpstr>
      <vt:lpstr>School Assessment Coordinator Before Testing</vt:lpstr>
      <vt:lpstr>School Assessment Coordinator Before Testing</vt:lpstr>
      <vt:lpstr>PowerPoint Presentation</vt:lpstr>
      <vt:lpstr>PowerPoint Presentation</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PowerPoint Presentation</vt:lpstr>
      <vt:lpstr>School Assessment Coordinator Before Testing</vt:lpstr>
      <vt:lpstr>PowerPoint Presentation</vt:lpstr>
      <vt:lpstr>School Assessment Coordinator Before Testing</vt:lpstr>
      <vt:lpstr>PowerPoint Presentation</vt:lpstr>
      <vt:lpstr>School Assessment Coordinator During Testing</vt:lpstr>
      <vt:lpstr>School Assessment Coordinator During Testing</vt:lpstr>
      <vt:lpstr>School Assessment Coordinator During Testing</vt:lpstr>
      <vt:lpstr>School Assessment Coordinator After Testing</vt:lpstr>
    </vt:vector>
  </TitlesOfParts>
  <Company>Florida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2014–2015 Florida Standards Assessments English Language Arts Writing Field Test</dc:title>
  <dc:creator>Catherine Altmaier</dc:creator>
  <cp:lastModifiedBy>Nathan Hazewinkel</cp:lastModifiedBy>
  <cp:revision>1391</cp:revision>
  <cp:lastPrinted>2023-08-14T16:19:28Z</cp:lastPrinted>
  <dcterms:created xsi:type="dcterms:W3CDTF">2014-12-03T16:33:38Z</dcterms:created>
  <dcterms:modified xsi:type="dcterms:W3CDTF">2025-08-11T21:16:07Z</dcterms:modified>
</cp:coreProperties>
</file>